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75" y="-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93890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612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5758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37532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4812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2269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785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8268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473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904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603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698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646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06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312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925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995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650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>
                <a:latin typeface="Bauhaus 93" panose="04030905020B02020C02" pitchFamily="82" charset="0"/>
              </a:rPr>
              <a:t>Integration</a:t>
            </a:r>
            <a:r>
              <a:rPr lang="sk-SK" dirty="0" smtClean="0">
                <a:latin typeface="Bauhaus 93" panose="04030905020B02020C02" pitchFamily="82" charset="0"/>
              </a:rPr>
              <a:t> </a:t>
            </a:r>
            <a:r>
              <a:rPr lang="sk-SK" dirty="0" smtClean="0">
                <a:solidFill>
                  <a:srgbClr val="FFC000"/>
                </a:solidFill>
                <a:latin typeface="Bauhaus 93" panose="04030905020B02020C02" pitchFamily="82" charset="0"/>
              </a:rPr>
              <a:t>&amp;</a:t>
            </a:r>
            <a:r>
              <a:rPr lang="sk-SK" dirty="0" smtClean="0">
                <a:latin typeface="Bauhaus 93" panose="04030905020B02020C02" pitchFamily="82" charset="0"/>
              </a:rPr>
              <a:t> </a:t>
            </a:r>
            <a:r>
              <a:rPr lang="sk-SK" dirty="0" err="1" smtClean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Inklusion</a:t>
            </a:r>
            <a:endParaRPr lang="sk-SK" dirty="0">
              <a:solidFill>
                <a:schemeClr val="accent5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899" y="145976"/>
            <a:ext cx="3050624" cy="1004776"/>
          </a:xfrm>
          <a:prstGeom prst="rect">
            <a:avLst/>
          </a:prstGeom>
        </p:spPr>
      </p:pic>
      <p:pic>
        <p:nvPicPr>
          <p:cNvPr id="5" name="Picture 4" descr="http://www.kubis-berlin.de/fotos/1_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32053">
            <a:off x="198720" y="2710411"/>
            <a:ext cx="5271439" cy="2572179"/>
          </a:xfrm>
          <a:prstGeom prst="roundRect">
            <a:avLst>
              <a:gd name="adj" fmla="val 3269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87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00" y="496800"/>
            <a:ext cx="8280000" cy="55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sp>
        <p:nvSpPr>
          <p:cNvPr id="3" name="BlokTextu 2"/>
          <p:cNvSpPr txBox="1"/>
          <p:nvPr/>
        </p:nvSpPr>
        <p:spPr>
          <a:xfrm rot="16200000">
            <a:off x="-1230920" y="2215947"/>
            <a:ext cx="4526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smtClean="0">
                <a:solidFill>
                  <a:srgbClr val="C00000"/>
                </a:solidFill>
              </a:rPr>
              <a:t>ERGEBNISSE</a:t>
            </a:r>
            <a:endParaRPr lang="sk-SK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8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00" y="496800"/>
            <a:ext cx="8280000" cy="5580000"/>
          </a:xfrm>
          <a:prstGeom prst="rect">
            <a:avLst/>
          </a:prstGeom>
          <a:noFill/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sp>
        <p:nvSpPr>
          <p:cNvPr id="3" name="BlokTextu 2"/>
          <p:cNvSpPr txBox="1"/>
          <p:nvPr/>
        </p:nvSpPr>
        <p:spPr>
          <a:xfrm rot="16200000">
            <a:off x="-1230920" y="2215947"/>
            <a:ext cx="4526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smtClean="0">
                <a:solidFill>
                  <a:srgbClr val="C00000"/>
                </a:solidFill>
              </a:rPr>
              <a:t>ERGEBNISSE</a:t>
            </a:r>
            <a:endParaRPr lang="sk-SK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26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 rot="21420000">
            <a:off x="925069" y="1290532"/>
            <a:ext cx="9755187" cy="2766528"/>
          </a:xfrm>
        </p:spPr>
        <p:txBody>
          <a:bodyPr>
            <a:normAutofit fontScale="90000"/>
          </a:bodyPr>
          <a:lstStyle/>
          <a:p>
            <a:r>
              <a:rPr lang="sk-SK" dirty="0" err="1" smtClean="0">
                <a:latin typeface="+mn-lt"/>
              </a:rPr>
              <a:t>Vielen</a:t>
            </a:r>
            <a:r>
              <a:rPr lang="sk-SK" dirty="0" smtClean="0">
                <a:latin typeface="+mn-lt"/>
              </a:rPr>
              <a:t> </a:t>
            </a:r>
            <a:r>
              <a:rPr lang="sk-SK" dirty="0" err="1" smtClean="0">
                <a:latin typeface="+mn-lt"/>
              </a:rPr>
              <a:t>dank</a:t>
            </a:r>
            <a:r>
              <a:rPr lang="sk-SK" dirty="0" smtClean="0">
                <a:latin typeface="+mn-lt"/>
              </a:rPr>
              <a:t> </a:t>
            </a:r>
            <a:br>
              <a:rPr lang="sk-SK" dirty="0" smtClean="0">
                <a:latin typeface="+mn-lt"/>
              </a:rPr>
            </a:br>
            <a:r>
              <a:rPr lang="sk-SK" dirty="0" err="1" smtClean="0"/>
              <a:t>fÜr</a:t>
            </a:r>
            <a:r>
              <a:rPr lang="sk-SK" dirty="0" smtClean="0"/>
              <a:t> </a:t>
            </a:r>
            <a:r>
              <a:rPr lang="sk-SK" dirty="0" err="1" smtClean="0"/>
              <a:t>ihre</a:t>
            </a:r>
            <a:r>
              <a:rPr lang="sk-SK" dirty="0" smtClean="0"/>
              <a:t> </a:t>
            </a:r>
            <a:r>
              <a:rPr lang="sk-SK" dirty="0" err="1" smtClean="0"/>
              <a:t>aufmerksamkeit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3223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394448" y="530444"/>
            <a:ext cx="10632272" cy="42629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k-SK" sz="4300" dirty="0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WAS </a:t>
            </a:r>
            <a:r>
              <a:rPr lang="sk-SK" sz="4300" dirty="0" err="1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ist</a:t>
            </a:r>
            <a:r>
              <a:rPr lang="sk-SK" sz="4300" dirty="0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 </a:t>
            </a:r>
          </a:p>
          <a:p>
            <a:pPr marL="0" indent="0">
              <a:buNone/>
            </a:pPr>
            <a:r>
              <a:rPr lang="sk-SK" sz="4300" dirty="0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der </a:t>
            </a:r>
            <a:r>
              <a:rPr lang="sk-SK" sz="4300" dirty="0" err="1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Unterschied</a:t>
            </a:r>
            <a:endParaRPr lang="sk-SK" sz="4300" dirty="0" smtClean="0">
              <a:solidFill>
                <a:schemeClr val="accent1">
                  <a:lumMod val="75000"/>
                </a:schemeClr>
              </a:solidFill>
              <a:latin typeface="Bauhaus 93" panose="04030905020B02020C02" pitchFamily="82" charset="0"/>
            </a:endParaRPr>
          </a:p>
          <a:p>
            <a:pPr marL="0" indent="0">
              <a:buNone/>
            </a:pPr>
            <a:r>
              <a:rPr lang="sk-SK" sz="4300" dirty="0" err="1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Zwischen</a:t>
            </a:r>
            <a:endParaRPr lang="sk-SK" sz="4300" dirty="0" smtClean="0">
              <a:solidFill>
                <a:schemeClr val="accent1">
                  <a:lumMod val="75000"/>
                </a:schemeClr>
              </a:solidFill>
              <a:latin typeface="Bauhaus 93" panose="04030905020B02020C02" pitchFamily="82" charset="0"/>
            </a:endParaRPr>
          </a:p>
          <a:p>
            <a:pPr marL="0" indent="0">
              <a:buNone/>
            </a:pPr>
            <a:r>
              <a:rPr lang="sk-SK" sz="4300" dirty="0" err="1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Schulischer</a:t>
            </a:r>
            <a:endParaRPr lang="sk-SK" sz="4300" dirty="0" smtClean="0">
              <a:solidFill>
                <a:schemeClr val="accent1">
                  <a:lumMod val="75000"/>
                </a:schemeClr>
              </a:solidFill>
              <a:latin typeface="Bauhaus 93" panose="04030905020B02020C02" pitchFamily="82" charset="0"/>
            </a:endParaRPr>
          </a:p>
          <a:p>
            <a:pPr marL="0" indent="0">
              <a:buNone/>
            </a:pPr>
            <a:r>
              <a:rPr lang="sk-SK" sz="4300" dirty="0" err="1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Integration</a:t>
            </a:r>
            <a:r>
              <a:rPr lang="sk-SK" sz="4300" dirty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 </a:t>
            </a:r>
            <a:endParaRPr lang="sk-SK" sz="4300" dirty="0" smtClean="0">
              <a:solidFill>
                <a:schemeClr val="accent1">
                  <a:lumMod val="75000"/>
                </a:schemeClr>
              </a:solidFill>
              <a:latin typeface="Bauhaus 93" panose="04030905020B02020C02" pitchFamily="82" charset="0"/>
            </a:endParaRPr>
          </a:p>
          <a:p>
            <a:pPr marL="0" indent="0">
              <a:buNone/>
            </a:pPr>
            <a:r>
              <a:rPr lang="sk-SK" sz="4300" dirty="0" err="1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und</a:t>
            </a:r>
            <a:r>
              <a:rPr lang="sk-SK" sz="4300" dirty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 </a:t>
            </a:r>
            <a:r>
              <a:rPr lang="sk-SK" sz="4300" dirty="0" err="1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Inklusion</a:t>
            </a:r>
            <a:r>
              <a:rPr lang="sk-SK" sz="4300" dirty="0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 </a:t>
            </a:r>
            <a:r>
              <a:rPr lang="sk-SK" sz="6000" dirty="0" smtClean="0">
                <a:latin typeface="Calibri" panose="020F0502020204030204" pitchFamily="34" charset="0"/>
              </a:rPr>
              <a:t>				</a:t>
            </a:r>
            <a:endParaRPr lang="sk-SK" sz="6000" dirty="0"/>
          </a:p>
        </p:txBody>
      </p:sp>
      <p:sp>
        <p:nvSpPr>
          <p:cNvPr id="4" name="BlokTextu 3"/>
          <p:cNvSpPr txBox="1"/>
          <p:nvPr/>
        </p:nvSpPr>
        <p:spPr>
          <a:xfrm>
            <a:off x="3899714" y="3707250"/>
            <a:ext cx="2348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600" dirty="0" smtClean="0">
                <a:solidFill>
                  <a:schemeClr val="accent1">
                    <a:lumMod val="75000"/>
                  </a:schemeClr>
                </a:solidFill>
                <a:latin typeface="Bauhaus 93" panose="04030905020B02020C02" pitchFamily="82" charset="0"/>
              </a:rPr>
              <a:t>?</a:t>
            </a:r>
            <a:endParaRPr lang="sk-SK" sz="9600" dirty="0">
              <a:solidFill>
                <a:schemeClr val="accent1">
                  <a:lumMod val="75000"/>
                </a:schemeClr>
              </a:solidFill>
              <a:latin typeface="Bauhaus 93" panose="04030905020B02020C02" pitchFamily="82" charset="0"/>
            </a:endParaRPr>
          </a:p>
        </p:txBody>
      </p:sp>
      <p:pic>
        <p:nvPicPr>
          <p:cNvPr id="6" name="Picture 2" descr="https://t2.ftcdn.net/jpg/00/90/67/61/240_F_90676117_S0cDfIYziHT1MLmR626Ln5HTIMCxg5B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1587" y="1595718"/>
            <a:ext cx="7935134" cy="2473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15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550" y="1549138"/>
            <a:ext cx="3425696" cy="416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BlokTextu 2"/>
          <p:cNvSpPr txBox="1"/>
          <p:nvPr/>
        </p:nvSpPr>
        <p:spPr>
          <a:xfrm>
            <a:off x="788894" y="1129553"/>
            <a:ext cx="52174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4400" dirty="0" smtClean="0">
              <a:latin typeface="Bauhaus 93" panose="04030905020B02020C02" pitchFamily="82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sk-SK" sz="4400" dirty="0">
              <a:latin typeface="Bauhaus 93" panose="04030905020B02020C02" pitchFamily="82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425386" y="558839"/>
            <a:ext cx="3110025" cy="1734841"/>
            <a:chOff x="1425386" y="558839"/>
            <a:chExt cx="3110025" cy="1734841"/>
          </a:xfrm>
        </p:grpSpPr>
        <p:sp>
          <p:nvSpPr>
            <p:cNvPr id="6" name="Ovál 5"/>
            <p:cNvSpPr/>
            <p:nvPr/>
          </p:nvSpPr>
          <p:spPr>
            <a:xfrm>
              <a:off x="1425386" y="558839"/>
              <a:ext cx="2868707" cy="14469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BlokTextu 6"/>
            <p:cNvSpPr txBox="1"/>
            <p:nvPr/>
          </p:nvSpPr>
          <p:spPr>
            <a:xfrm>
              <a:off x="1775009" y="1007332"/>
              <a:ext cx="2169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err="1" smtClean="0">
                  <a:solidFill>
                    <a:schemeClr val="bg1"/>
                  </a:solidFill>
                </a:rPr>
                <a:t>Besondere</a:t>
              </a:r>
              <a:r>
                <a:rPr lang="sk-SK" dirty="0" smtClean="0">
                  <a:solidFill>
                    <a:schemeClr val="bg1"/>
                  </a:solidFill>
                </a:rPr>
                <a:t>  </a:t>
              </a:r>
              <a:r>
                <a:rPr lang="sk-SK" dirty="0" err="1" smtClean="0">
                  <a:solidFill>
                    <a:schemeClr val="bg1"/>
                  </a:solidFill>
                </a:rPr>
                <a:t>Schule</a:t>
              </a:r>
              <a:r>
                <a:rPr lang="sk-SK" dirty="0" smtClean="0">
                  <a:solidFill>
                    <a:schemeClr val="bg1"/>
                  </a:solidFill>
                </a:rPr>
                <a:t> je nach </a:t>
              </a:r>
              <a:r>
                <a:rPr lang="sk-SK" dirty="0" err="1" smtClean="0">
                  <a:solidFill>
                    <a:schemeClr val="bg1"/>
                  </a:solidFill>
                </a:rPr>
                <a:t>Schädigung</a:t>
              </a:r>
              <a:endParaRPr lang="sk-SK" dirty="0">
                <a:solidFill>
                  <a:schemeClr val="bg1"/>
                </a:solidFill>
              </a:endParaRPr>
            </a:p>
          </p:txBody>
        </p:sp>
        <p:sp>
          <p:nvSpPr>
            <p:cNvPr id="18" name="Šípka doprava 17"/>
            <p:cNvSpPr/>
            <p:nvPr/>
          </p:nvSpPr>
          <p:spPr>
            <a:xfrm rot="3043737">
              <a:off x="3997526" y="1755794"/>
              <a:ext cx="746270" cy="3295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448383" y="2316019"/>
            <a:ext cx="3898066" cy="1690991"/>
            <a:chOff x="448383" y="2316019"/>
            <a:chExt cx="3898066" cy="1690991"/>
          </a:xfrm>
        </p:grpSpPr>
        <p:sp>
          <p:nvSpPr>
            <p:cNvPr id="8" name="Ovál 7"/>
            <p:cNvSpPr/>
            <p:nvPr/>
          </p:nvSpPr>
          <p:spPr>
            <a:xfrm>
              <a:off x="448383" y="2316019"/>
              <a:ext cx="3191436" cy="16909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1210535" y="2408152"/>
              <a:ext cx="216945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err="1" smtClean="0">
                  <a:solidFill>
                    <a:schemeClr val="bg1"/>
                  </a:solidFill>
                </a:rPr>
                <a:t>Gemeinsamer</a:t>
              </a:r>
              <a:r>
                <a:rPr lang="sk-SK" dirty="0" smtClean="0">
                  <a:solidFill>
                    <a:schemeClr val="bg1"/>
                  </a:solidFill>
                </a:rPr>
                <a:t> </a:t>
              </a:r>
              <a:r>
                <a:rPr lang="sk-SK" dirty="0" err="1" smtClean="0">
                  <a:solidFill>
                    <a:schemeClr val="bg1"/>
                  </a:solidFill>
                </a:rPr>
                <a:t>Unterricht</a:t>
              </a:r>
              <a:r>
                <a:rPr lang="sk-SK" dirty="0" smtClean="0">
                  <a:solidFill>
                    <a:schemeClr val="bg1"/>
                  </a:solidFill>
                </a:rPr>
                <a:t> von </a:t>
              </a:r>
              <a:r>
                <a:rPr lang="sk-SK" dirty="0" err="1" smtClean="0">
                  <a:solidFill>
                    <a:schemeClr val="bg1"/>
                  </a:solidFill>
                </a:rPr>
                <a:t>behinderten</a:t>
              </a:r>
              <a:r>
                <a:rPr lang="sk-SK" dirty="0" smtClean="0">
                  <a:solidFill>
                    <a:schemeClr val="bg1"/>
                  </a:solidFill>
                </a:rPr>
                <a:t> </a:t>
              </a:r>
              <a:r>
                <a:rPr lang="sk-SK" dirty="0" err="1" smtClean="0">
                  <a:solidFill>
                    <a:schemeClr val="bg1"/>
                  </a:solidFill>
                </a:rPr>
                <a:t>und</a:t>
              </a:r>
              <a:r>
                <a:rPr lang="sk-SK" dirty="0" smtClean="0">
                  <a:solidFill>
                    <a:schemeClr val="bg1"/>
                  </a:solidFill>
                </a:rPr>
                <a:t> </a:t>
              </a:r>
              <a:r>
                <a:rPr lang="sk-SK" dirty="0" err="1" smtClean="0">
                  <a:solidFill>
                    <a:schemeClr val="bg1"/>
                  </a:solidFill>
                </a:rPr>
                <a:t>nicht</a:t>
              </a:r>
              <a:r>
                <a:rPr lang="sk-SK" dirty="0" smtClean="0">
                  <a:solidFill>
                    <a:schemeClr val="bg1"/>
                  </a:solidFill>
                </a:rPr>
                <a:t> </a:t>
              </a:r>
              <a:r>
                <a:rPr lang="sk-SK" dirty="0" err="1" smtClean="0">
                  <a:solidFill>
                    <a:schemeClr val="bg1"/>
                  </a:solidFill>
                </a:rPr>
                <a:t>behinderten</a:t>
              </a:r>
              <a:r>
                <a:rPr lang="sk-SK" dirty="0" smtClean="0">
                  <a:solidFill>
                    <a:schemeClr val="bg1"/>
                  </a:solidFill>
                </a:rPr>
                <a:t> </a:t>
              </a:r>
              <a:r>
                <a:rPr lang="sk-SK" dirty="0" err="1" smtClean="0">
                  <a:solidFill>
                    <a:schemeClr val="bg1"/>
                  </a:solidFill>
                </a:rPr>
                <a:t>Schülern</a:t>
              </a:r>
              <a:endParaRPr lang="sk-SK" dirty="0">
                <a:solidFill>
                  <a:schemeClr val="bg1"/>
                </a:solidFill>
              </a:endParaRPr>
            </a:p>
          </p:txBody>
        </p:sp>
        <p:sp>
          <p:nvSpPr>
            <p:cNvPr id="19" name="Šípka doprava 18"/>
            <p:cNvSpPr/>
            <p:nvPr/>
          </p:nvSpPr>
          <p:spPr>
            <a:xfrm rot="505542">
              <a:off x="3626017" y="3072399"/>
              <a:ext cx="720432" cy="2849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825780" y="4317259"/>
            <a:ext cx="3644936" cy="1690991"/>
            <a:chOff x="825780" y="4317259"/>
            <a:chExt cx="3644936" cy="1690991"/>
          </a:xfrm>
          <a:solidFill>
            <a:srgbClr val="92D050"/>
          </a:solidFill>
        </p:grpSpPr>
        <p:sp>
          <p:nvSpPr>
            <p:cNvPr id="12" name="Ovál 11"/>
            <p:cNvSpPr/>
            <p:nvPr/>
          </p:nvSpPr>
          <p:spPr>
            <a:xfrm>
              <a:off x="825780" y="4317259"/>
              <a:ext cx="3191436" cy="169099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BlokTextu 13"/>
            <p:cNvSpPr txBox="1"/>
            <p:nvPr/>
          </p:nvSpPr>
          <p:spPr>
            <a:xfrm>
              <a:off x="1336768" y="4662122"/>
              <a:ext cx="2169459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sk-SK" dirty="0" err="1" smtClean="0"/>
                <a:t>Spezielle</a:t>
              </a:r>
              <a:r>
                <a:rPr lang="sk-SK" dirty="0" smtClean="0"/>
                <a:t> </a:t>
              </a:r>
              <a:r>
                <a:rPr lang="sk-SK" dirty="0" err="1" smtClean="0"/>
                <a:t>Förderung</a:t>
              </a:r>
              <a:r>
                <a:rPr lang="sk-SK" dirty="0" smtClean="0"/>
                <a:t> </a:t>
              </a:r>
              <a:r>
                <a:rPr lang="sk-SK" dirty="0" err="1" smtClean="0"/>
                <a:t>für</a:t>
              </a:r>
              <a:r>
                <a:rPr lang="sk-SK" dirty="0" smtClean="0"/>
                <a:t> </a:t>
              </a:r>
              <a:r>
                <a:rPr lang="sk-SK" dirty="0" err="1" smtClean="0"/>
                <a:t>behinderte</a:t>
              </a:r>
              <a:r>
                <a:rPr lang="sk-SK" dirty="0" smtClean="0"/>
                <a:t> </a:t>
              </a:r>
              <a:r>
                <a:rPr lang="sk-SK" dirty="0" err="1" smtClean="0"/>
                <a:t>Kinder</a:t>
              </a:r>
              <a:endParaRPr lang="sk-SK" dirty="0"/>
            </a:p>
          </p:txBody>
        </p:sp>
        <p:sp>
          <p:nvSpPr>
            <p:cNvPr id="20" name="Šípka doprava 19"/>
            <p:cNvSpPr/>
            <p:nvPr/>
          </p:nvSpPr>
          <p:spPr>
            <a:xfrm rot="19396036">
              <a:off x="3724446" y="4368755"/>
              <a:ext cx="746270" cy="316863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7841984" y="2576103"/>
            <a:ext cx="3871056" cy="1690991"/>
            <a:chOff x="7841984" y="2576103"/>
            <a:chExt cx="3871056" cy="1690991"/>
          </a:xfrm>
        </p:grpSpPr>
        <p:grpSp>
          <p:nvGrpSpPr>
            <p:cNvPr id="30" name="Skupina 29"/>
            <p:cNvGrpSpPr/>
            <p:nvPr/>
          </p:nvGrpSpPr>
          <p:grpSpPr>
            <a:xfrm>
              <a:off x="8521604" y="2576103"/>
              <a:ext cx="3191436" cy="1690991"/>
              <a:chOff x="8521604" y="2576103"/>
              <a:chExt cx="3191436" cy="1690991"/>
            </a:xfrm>
          </p:grpSpPr>
          <p:sp>
            <p:nvSpPr>
              <p:cNvPr id="10" name="Ovál 9"/>
              <p:cNvSpPr/>
              <p:nvPr/>
            </p:nvSpPr>
            <p:spPr>
              <a:xfrm>
                <a:off x="8521604" y="2576103"/>
                <a:ext cx="3191436" cy="16909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6" name="BlokTextu 15"/>
              <p:cNvSpPr txBox="1"/>
              <p:nvPr/>
            </p:nvSpPr>
            <p:spPr>
              <a:xfrm>
                <a:off x="9081963" y="2694387"/>
                <a:ext cx="242985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smtClean="0">
                    <a:solidFill>
                      <a:schemeClr val="bg1"/>
                    </a:solidFill>
                  </a:rPr>
                  <a:t>Sonderpädagogen als Unterstützung für Kinder mit 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sonderpädagogische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m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F</a:t>
                </a:r>
                <a:r>
                  <a:rPr lang="sk-SK" dirty="0">
                    <a:solidFill>
                      <a:schemeClr val="bg1"/>
                    </a:solidFill>
                  </a:rPr>
                  <a:t>ö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rderbedarf</a:t>
                </a:r>
                <a:endParaRPr lang="sk-SK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Šípka doprava 20"/>
            <p:cNvSpPr/>
            <p:nvPr/>
          </p:nvSpPr>
          <p:spPr>
            <a:xfrm rot="505542" flipH="1">
              <a:off x="7841984" y="3210429"/>
              <a:ext cx="690412" cy="3086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4563182" y="161837"/>
            <a:ext cx="3191436" cy="2384751"/>
            <a:chOff x="4563182" y="161837"/>
            <a:chExt cx="3191436" cy="2384751"/>
          </a:xfrm>
        </p:grpSpPr>
        <p:grpSp>
          <p:nvGrpSpPr>
            <p:cNvPr id="28" name="Skupina 27"/>
            <p:cNvGrpSpPr/>
            <p:nvPr/>
          </p:nvGrpSpPr>
          <p:grpSpPr>
            <a:xfrm>
              <a:off x="4563182" y="161837"/>
              <a:ext cx="3191436" cy="1690991"/>
              <a:chOff x="4563182" y="161837"/>
              <a:chExt cx="3191436" cy="1690991"/>
            </a:xfrm>
          </p:grpSpPr>
          <p:sp>
            <p:nvSpPr>
              <p:cNvPr id="4" name="Ovál 3"/>
              <p:cNvSpPr/>
              <p:nvPr/>
            </p:nvSpPr>
            <p:spPr>
              <a:xfrm>
                <a:off x="4563182" y="161837"/>
                <a:ext cx="3191436" cy="16909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5" name="BlokTextu 4"/>
              <p:cNvSpPr txBox="1"/>
              <p:nvPr/>
            </p:nvSpPr>
            <p:spPr>
              <a:xfrm>
                <a:off x="5369859" y="268668"/>
                <a:ext cx="216945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err="1" smtClean="0">
                    <a:solidFill>
                      <a:schemeClr val="bg1"/>
                    </a:solidFill>
                  </a:rPr>
                  <a:t>Eingliederung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von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Kindern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mit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besonderem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Bedarf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in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die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allgemeine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Schule</a:t>
                </a:r>
                <a:endParaRPr lang="sk-SK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Šípka doprava 21"/>
            <p:cNvSpPr/>
            <p:nvPr/>
          </p:nvSpPr>
          <p:spPr>
            <a:xfrm rot="5400000">
              <a:off x="5834629" y="2043907"/>
              <a:ext cx="720432" cy="2849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7453806" y="762730"/>
            <a:ext cx="3788374" cy="1690991"/>
            <a:chOff x="7453806" y="762730"/>
            <a:chExt cx="3788374" cy="1690991"/>
          </a:xfrm>
        </p:grpSpPr>
        <p:grpSp>
          <p:nvGrpSpPr>
            <p:cNvPr id="29" name="Skupina 28"/>
            <p:cNvGrpSpPr/>
            <p:nvPr/>
          </p:nvGrpSpPr>
          <p:grpSpPr>
            <a:xfrm>
              <a:off x="8050744" y="762730"/>
              <a:ext cx="3191436" cy="1690991"/>
              <a:chOff x="8050744" y="762730"/>
              <a:chExt cx="3191436" cy="1690991"/>
            </a:xfrm>
          </p:grpSpPr>
          <p:sp>
            <p:nvSpPr>
              <p:cNvPr id="11" name="Ovál 10"/>
              <p:cNvSpPr/>
              <p:nvPr/>
            </p:nvSpPr>
            <p:spPr>
              <a:xfrm>
                <a:off x="8050744" y="762730"/>
                <a:ext cx="3191436" cy="16909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5" name="BlokTextu 14"/>
              <p:cNvSpPr txBox="1"/>
              <p:nvPr/>
            </p:nvSpPr>
            <p:spPr>
              <a:xfrm>
                <a:off x="8855653" y="1146560"/>
                <a:ext cx="21694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err="1" smtClean="0">
                    <a:solidFill>
                      <a:schemeClr val="bg1"/>
                    </a:solidFill>
                  </a:rPr>
                  <a:t>Individuelle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Lehrpläne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für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Einzelne</a:t>
                </a:r>
                <a:endParaRPr lang="sk-SK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Šípka doprava 22"/>
            <p:cNvSpPr/>
            <p:nvPr/>
          </p:nvSpPr>
          <p:spPr>
            <a:xfrm rot="19897604" flipH="1">
              <a:off x="7453806" y="1809915"/>
              <a:ext cx="712431" cy="3013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7088359" y="4389476"/>
            <a:ext cx="3674129" cy="1690991"/>
            <a:chOff x="7088359" y="4389476"/>
            <a:chExt cx="3674129" cy="1690991"/>
          </a:xfrm>
          <a:solidFill>
            <a:srgbClr val="00B0F0"/>
          </a:solidFill>
        </p:grpSpPr>
        <p:grpSp>
          <p:nvGrpSpPr>
            <p:cNvPr id="31" name="Skupina 30"/>
            <p:cNvGrpSpPr/>
            <p:nvPr/>
          </p:nvGrpSpPr>
          <p:grpSpPr>
            <a:xfrm>
              <a:off x="7571052" y="4389476"/>
              <a:ext cx="3191436" cy="1690991"/>
              <a:chOff x="7571052" y="4389476"/>
              <a:chExt cx="3191436" cy="1690991"/>
            </a:xfrm>
            <a:grpFill/>
          </p:grpSpPr>
          <p:sp>
            <p:nvSpPr>
              <p:cNvPr id="9" name="Ovál 8"/>
              <p:cNvSpPr/>
              <p:nvPr/>
            </p:nvSpPr>
            <p:spPr>
              <a:xfrm>
                <a:off x="7571052" y="4389476"/>
                <a:ext cx="3191436" cy="1690991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7" name="BlokTextu 16"/>
              <p:cNvSpPr txBox="1"/>
              <p:nvPr/>
            </p:nvSpPr>
            <p:spPr>
              <a:xfrm>
                <a:off x="8374059" y="4939121"/>
                <a:ext cx="2169459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sk-SK" dirty="0" err="1" smtClean="0"/>
                  <a:t>Kontrolle</a:t>
                </a:r>
                <a:r>
                  <a:rPr lang="sk-SK" dirty="0" smtClean="0"/>
                  <a:t> </a:t>
                </a:r>
                <a:r>
                  <a:rPr lang="sk-SK" dirty="0" err="1" smtClean="0"/>
                  <a:t>durch</a:t>
                </a:r>
                <a:r>
                  <a:rPr lang="sk-SK" dirty="0" smtClean="0"/>
                  <a:t> </a:t>
                </a:r>
                <a:r>
                  <a:rPr lang="sk-SK" dirty="0" err="1" smtClean="0"/>
                  <a:t>Experten</a:t>
                </a:r>
                <a:endParaRPr lang="sk-SK" dirty="0"/>
              </a:p>
            </p:txBody>
          </p:sp>
        </p:grpSp>
        <p:sp>
          <p:nvSpPr>
            <p:cNvPr id="24" name="Šípka doprava 23"/>
            <p:cNvSpPr/>
            <p:nvPr/>
          </p:nvSpPr>
          <p:spPr>
            <a:xfrm rot="1819829" flipH="1" flipV="1">
              <a:off x="7088359" y="4693868"/>
              <a:ext cx="616730" cy="294342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xmlns="" val="41874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://theater-speyer.de/wpy/wp-content/uploads/2014/06/inklusion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317" y="2182973"/>
            <a:ext cx="3376522" cy="3376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788894" y="1129553"/>
            <a:ext cx="52174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4400" dirty="0" smtClean="0">
              <a:latin typeface="Bauhaus 93" panose="04030905020B02020C02" pitchFamily="82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sk-SK" sz="4400" dirty="0">
              <a:latin typeface="Bauhaus 93" panose="04030905020B02020C02" pitchFamily="82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425386" y="558839"/>
            <a:ext cx="3110025" cy="1734841"/>
            <a:chOff x="1425386" y="558839"/>
            <a:chExt cx="3110025" cy="1734841"/>
          </a:xfrm>
        </p:grpSpPr>
        <p:sp>
          <p:nvSpPr>
            <p:cNvPr id="6" name="Ovál 5"/>
            <p:cNvSpPr/>
            <p:nvPr/>
          </p:nvSpPr>
          <p:spPr>
            <a:xfrm>
              <a:off x="1425386" y="558839"/>
              <a:ext cx="2868707" cy="14469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BlokTextu 6"/>
            <p:cNvSpPr txBox="1"/>
            <p:nvPr/>
          </p:nvSpPr>
          <p:spPr>
            <a:xfrm>
              <a:off x="1775009" y="1007332"/>
              <a:ext cx="2169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err="1" smtClean="0"/>
                <a:t>Umfassende</a:t>
              </a:r>
              <a:r>
                <a:rPr lang="sk-SK" dirty="0" smtClean="0"/>
                <a:t>  </a:t>
              </a:r>
              <a:r>
                <a:rPr lang="sk-SK" dirty="0" err="1" smtClean="0"/>
                <a:t>Schule</a:t>
              </a:r>
              <a:r>
                <a:rPr lang="sk-SK" dirty="0" smtClean="0"/>
                <a:t> </a:t>
              </a:r>
              <a:r>
                <a:rPr lang="sk-SK" dirty="0" err="1" smtClean="0"/>
                <a:t>für</a:t>
              </a:r>
              <a:r>
                <a:rPr lang="sk-SK" dirty="0" smtClean="0"/>
                <a:t> </a:t>
              </a:r>
              <a:r>
                <a:rPr lang="sk-SK" dirty="0" err="1" smtClean="0"/>
                <a:t>alle</a:t>
              </a:r>
              <a:endParaRPr lang="sk-SK" dirty="0"/>
            </a:p>
          </p:txBody>
        </p:sp>
        <p:sp>
          <p:nvSpPr>
            <p:cNvPr id="18" name="Šípka doprava 17"/>
            <p:cNvSpPr/>
            <p:nvPr/>
          </p:nvSpPr>
          <p:spPr>
            <a:xfrm rot="3043737">
              <a:off x="3997526" y="1755794"/>
              <a:ext cx="746270" cy="329501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448383" y="2316019"/>
            <a:ext cx="3898066" cy="1690991"/>
            <a:chOff x="448383" y="2316019"/>
            <a:chExt cx="3898066" cy="1690991"/>
          </a:xfrm>
        </p:grpSpPr>
        <p:sp>
          <p:nvSpPr>
            <p:cNvPr id="8" name="Ovál 7"/>
            <p:cNvSpPr/>
            <p:nvPr/>
          </p:nvSpPr>
          <p:spPr>
            <a:xfrm>
              <a:off x="448383" y="2316019"/>
              <a:ext cx="3191436" cy="169099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1198092" y="2644711"/>
              <a:ext cx="21694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err="1" smtClean="0">
                  <a:solidFill>
                    <a:schemeClr val="bg1"/>
                  </a:solidFill>
                </a:rPr>
                <a:t>Minderheiten</a:t>
              </a:r>
              <a:r>
                <a:rPr lang="sk-SK" dirty="0" smtClean="0">
                  <a:solidFill>
                    <a:schemeClr val="bg1"/>
                  </a:solidFill>
                </a:rPr>
                <a:t> </a:t>
              </a:r>
              <a:r>
                <a:rPr lang="sk-SK" dirty="0" err="1" smtClean="0">
                  <a:solidFill>
                    <a:schemeClr val="bg1"/>
                  </a:solidFill>
                </a:rPr>
                <a:t>und</a:t>
              </a:r>
              <a:r>
                <a:rPr lang="sk-SK" dirty="0" smtClean="0">
                  <a:solidFill>
                    <a:schemeClr val="bg1"/>
                  </a:solidFill>
                </a:rPr>
                <a:t> </a:t>
              </a:r>
              <a:r>
                <a:rPr lang="sk-SK" dirty="0" err="1" smtClean="0">
                  <a:solidFill>
                    <a:schemeClr val="bg1"/>
                  </a:solidFill>
                </a:rPr>
                <a:t>Mehrheiten</a:t>
              </a:r>
              <a:r>
                <a:rPr lang="sk-SK" dirty="0" smtClean="0">
                  <a:solidFill>
                    <a:schemeClr val="bg1"/>
                  </a:solidFill>
                </a:rPr>
                <a:t> in </a:t>
              </a:r>
              <a:r>
                <a:rPr lang="sk-SK" dirty="0" err="1" smtClean="0">
                  <a:solidFill>
                    <a:schemeClr val="bg1"/>
                  </a:solidFill>
                </a:rPr>
                <a:t>einer</a:t>
              </a:r>
              <a:r>
                <a:rPr lang="sk-SK" dirty="0" smtClean="0">
                  <a:solidFill>
                    <a:schemeClr val="bg1"/>
                  </a:solidFill>
                </a:rPr>
                <a:t> </a:t>
              </a:r>
              <a:r>
                <a:rPr lang="sk-SK" dirty="0" err="1" smtClean="0">
                  <a:solidFill>
                    <a:schemeClr val="bg1"/>
                  </a:solidFill>
                </a:rPr>
                <a:t>Schule</a:t>
              </a:r>
              <a:endParaRPr lang="sk-SK" dirty="0">
                <a:solidFill>
                  <a:schemeClr val="bg1"/>
                </a:solidFill>
              </a:endParaRPr>
            </a:p>
          </p:txBody>
        </p:sp>
        <p:sp>
          <p:nvSpPr>
            <p:cNvPr id="19" name="Šípka doprava 18"/>
            <p:cNvSpPr/>
            <p:nvPr/>
          </p:nvSpPr>
          <p:spPr>
            <a:xfrm rot="505542">
              <a:off x="3626017" y="3072399"/>
              <a:ext cx="720432" cy="28493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825780" y="4317259"/>
            <a:ext cx="3644936" cy="1690991"/>
            <a:chOff x="825780" y="4317259"/>
            <a:chExt cx="3644936" cy="1690991"/>
          </a:xfrm>
        </p:grpSpPr>
        <p:sp>
          <p:nvSpPr>
            <p:cNvPr id="12" name="Ovál 11"/>
            <p:cNvSpPr/>
            <p:nvPr/>
          </p:nvSpPr>
          <p:spPr>
            <a:xfrm>
              <a:off x="825780" y="4317259"/>
              <a:ext cx="3191436" cy="169099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BlokTextu 13"/>
            <p:cNvSpPr txBox="1"/>
            <p:nvPr/>
          </p:nvSpPr>
          <p:spPr>
            <a:xfrm>
              <a:off x="1336768" y="4662122"/>
              <a:ext cx="2169459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sk-SK" dirty="0" err="1" smtClean="0">
                  <a:solidFill>
                    <a:srgbClr val="002060"/>
                  </a:solidFill>
                </a:rPr>
                <a:t>Gemeinsames</a:t>
              </a:r>
              <a:r>
                <a:rPr lang="sk-SK" dirty="0" smtClean="0">
                  <a:solidFill>
                    <a:srgbClr val="002060"/>
                  </a:solidFill>
                </a:rPr>
                <a:t> </a:t>
              </a:r>
              <a:r>
                <a:rPr lang="sk-SK" dirty="0" err="1" smtClean="0">
                  <a:solidFill>
                    <a:srgbClr val="002060"/>
                  </a:solidFill>
                </a:rPr>
                <a:t>und</a:t>
              </a:r>
              <a:r>
                <a:rPr lang="sk-SK" dirty="0" smtClean="0">
                  <a:solidFill>
                    <a:srgbClr val="002060"/>
                  </a:solidFill>
                </a:rPr>
                <a:t> </a:t>
              </a:r>
              <a:r>
                <a:rPr lang="sk-SK" dirty="0" err="1" smtClean="0">
                  <a:solidFill>
                    <a:srgbClr val="002060"/>
                  </a:solidFill>
                </a:rPr>
                <a:t>individuelles</a:t>
              </a:r>
              <a:r>
                <a:rPr lang="sk-SK" dirty="0" smtClean="0">
                  <a:solidFill>
                    <a:srgbClr val="002060"/>
                  </a:solidFill>
                </a:rPr>
                <a:t> </a:t>
              </a:r>
              <a:r>
                <a:rPr lang="sk-SK" dirty="0" err="1" smtClean="0">
                  <a:solidFill>
                    <a:srgbClr val="002060"/>
                  </a:solidFill>
                </a:rPr>
                <a:t>Lernen</a:t>
              </a:r>
              <a:r>
                <a:rPr lang="sk-SK" dirty="0" smtClean="0">
                  <a:solidFill>
                    <a:srgbClr val="002060"/>
                  </a:solidFill>
                </a:rPr>
                <a:t>  </a:t>
              </a:r>
              <a:r>
                <a:rPr lang="sk-SK" dirty="0" err="1" smtClean="0">
                  <a:solidFill>
                    <a:srgbClr val="002060"/>
                  </a:solidFill>
                </a:rPr>
                <a:t>für</a:t>
              </a:r>
              <a:r>
                <a:rPr lang="sk-SK" dirty="0" smtClean="0">
                  <a:solidFill>
                    <a:srgbClr val="002060"/>
                  </a:solidFill>
                </a:rPr>
                <a:t> </a:t>
              </a:r>
              <a:r>
                <a:rPr lang="sk-SK" dirty="0" err="1" smtClean="0">
                  <a:solidFill>
                    <a:srgbClr val="002060"/>
                  </a:solidFill>
                </a:rPr>
                <a:t>alle</a:t>
              </a:r>
              <a:endParaRPr lang="sk-SK" dirty="0">
                <a:solidFill>
                  <a:srgbClr val="002060"/>
                </a:solidFill>
              </a:endParaRPr>
            </a:p>
          </p:txBody>
        </p:sp>
        <p:sp>
          <p:nvSpPr>
            <p:cNvPr id="20" name="Šípka doprava 19"/>
            <p:cNvSpPr/>
            <p:nvPr/>
          </p:nvSpPr>
          <p:spPr>
            <a:xfrm rot="19396036">
              <a:off x="3724446" y="4368755"/>
              <a:ext cx="746270" cy="3168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7841984" y="2576103"/>
            <a:ext cx="3871056" cy="1690991"/>
            <a:chOff x="7841984" y="2576103"/>
            <a:chExt cx="3871056" cy="1690991"/>
          </a:xfrm>
        </p:grpSpPr>
        <p:grpSp>
          <p:nvGrpSpPr>
            <p:cNvPr id="30" name="Skupina 29"/>
            <p:cNvGrpSpPr/>
            <p:nvPr/>
          </p:nvGrpSpPr>
          <p:grpSpPr>
            <a:xfrm>
              <a:off x="8521604" y="2576103"/>
              <a:ext cx="3191436" cy="1690991"/>
              <a:chOff x="8521604" y="2576103"/>
              <a:chExt cx="3191436" cy="1690991"/>
            </a:xfrm>
          </p:grpSpPr>
          <p:sp>
            <p:nvSpPr>
              <p:cNvPr id="10" name="Ovál 9"/>
              <p:cNvSpPr/>
              <p:nvPr/>
            </p:nvSpPr>
            <p:spPr>
              <a:xfrm>
                <a:off x="8521604" y="2576103"/>
                <a:ext cx="3191436" cy="1690991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6" name="BlokTextu 15"/>
              <p:cNvSpPr txBox="1"/>
              <p:nvPr/>
            </p:nvSpPr>
            <p:spPr>
              <a:xfrm>
                <a:off x="8960207" y="2778429"/>
                <a:ext cx="23439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err="1" smtClean="0">
                    <a:solidFill>
                      <a:schemeClr val="bg1"/>
                    </a:solidFill>
                  </a:rPr>
                  <a:t>Sonderpädagogen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als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Unterstützung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für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Klassenlehrer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,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Klassen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und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Schulen</a:t>
                </a:r>
                <a:endParaRPr lang="sk-SK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Šípka doprava 20"/>
            <p:cNvSpPr/>
            <p:nvPr/>
          </p:nvSpPr>
          <p:spPr>
            <a:xfrm rot="505542" flipH="1">
              <a:off x="7841984" y="3210429"/>
              <a:ext cx="690412" cy="30869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4563182" y="161837"/>
            <a:ext cx="3191436" cy="2384751"/>
            <a:chOff x="4563182" y="161837"/>
            <a:chExt cx="3191436" cy="2384751"/>
          </a:xfrm>
        </p:grpSpPr>
        <p:grpSp>
          <p:nvGrpSpPr>
            <p:cNvPr id="28" name="Skupina 27"/>
            <p:cNvGrpSpPr/>
            <p:nvPr/>
          </p:nvGrpSpPr>
          <p:grpSpPr>
            <a:xfrm>
              <a:off x="4563182" y="161837"/>
              <a:ext cx="3191436" cy="1690991"/>
              <a:chOff x="4563182" y="161837"/>
              <a:chExt cx="3191436" cy="1690991"/>
            </a:xfrm>
          </p:grpSpPr>
          <p:sp>
            <p:nvSpPr>
              <p:cNvPr id="4" name="Ovál 3"/>
              <p:cNvSpPr/>
              <p:nvPr/>
            </p:nvSpPr>
            <p:spPr>
              <a:xfrm>
                <a:off x="4563182" y="161837"/>
                <a:ext cx="3191436" cy="16909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5" name="BlokTextu 4"/>
              <p:cNvSpPr txBox="1"/>
              <p:nvPr/>
            </p:nvSpPr>
            <p:spPr>
              <a:xfrm>
                <a:off x="5190712" y="431640"/>
                <a:ext cx="216945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err="1" smtClean="0">
                    <a:solidFill>
                      <a:schemeClr val="bg1"/>
                    </a:solidFill>
                  </a:rPr>
                  <a:t>Einbeziehung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aller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>
                    <a:solidFill>
                      <a:schemeClr val="bg1"/>
                    </a:solidFill>
                  </a:rPr>
                  <a:t>Kinder</a:t>
                </a:r>
                <a:r>
                  <a:rPr lang="sk-SK" dirty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ins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Leben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und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Lernen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in der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allgemeinen</a:t>
                </a:r>
                <a:r>
                  <a:rPr lang="sk-SK" dirty="0" smtClean="0">
                    <a:solidFill>
                      <a:schemeClr val="bg1"/>
                    </a:solidFill>
                  </a:rPr>
                  <a:t> </a:t>
                </a:r>
                <a:r>
                  <a:rPr lang="sk-SK" dirty="0" err="1" smtClean="0">
                    <a:solidFill>
                      <a:schemeClr val="bg1"/>
                    </a:solidFill>
                  </a:rPr>
                  <a:t>Schule</a:t>
                </a:r>
                <a:endParaRPr lang="sk-SK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Šípka doprava 21"/>
            <p:cNvSpPr/>
            <p:nvPr/>
          </p:nvSpPr>
          <p:spPr>
            <a:xfrm rot="5400000">
              <a:off x="5834629" y="2043907"/>
              <a:ext cx="720432" cy="2849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7453806" y="762730"/>
            <a:ext cx="3788374" cy="1690991"/>
            <a:chOff x="7453806" y="762730"/>
            <a:chExt cx="3788374" cy="1690991"/>
          </a:xfrm>
        </p:grpSpPr>
        <p:grpSp>
          <p:nvGrpSpPr>
            <p:cNvPr id="29" name="Skupina 28"/>
            <p:cNvGrpSpPr/>
            <p:nvPr/>
          </p:nvGrpSpPr>
          <p:grpSpPr>
            <a:xfrm>
              <a:off x="8050744" y="762730"/>
              <a:ext cx="3191436" cy="1690991"/>
              <a:chOff x="8050744" y="762730"/>
              <a:chExt cx="3191436" cy="1690991"/>
            </a:xfrm>
          </p:grpSpPr>
          <p:sp>
            <p:nvSpPr>
              <p:cNvPr id="11" name="Ovál 10"/>
              <p:cNvSpPr/>
              <p:nvPr/>
            </p:nvSpPr>
            <p:spPr>
              <a:xfrm>
                <a:off x="8050744" y="762730"/>
                <a:ext cx="3191436" cy="1690991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5" name="BlokTextu 14"/>
              <p:cNvSpPr txBox="1"/>
              <p:nvPr/>
            </p:nvSpPr>
            <p:spPr>
              <a:xfrm>
                <a:off x="8593029" y="1206497"/>
                <a:ext cx="21694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err="1" smtClean="0">
                    <a:solidFill>
                      <a:srgbClr val="C00000"/>
                    </a:solidFill>
                  </a:rPr>
                  <a:t>Ein</a:t>
                </a:r>
                <a:r>
                  <a:rPr lang="sk-SK" dirty="0" smtClean="0">
                    <a:solidFill>
                      <a:srgbClr val="C00000"/>
                    </a:solidFill>
                  </a:rPr>
                  <a:t> </a:t>
                </a:r>
                <a:r>
                  <a:rPr lang="sk-SK" dirty="0" err="1" smtClean="0">
                    <a:solidFill>
                      <a:srgbClr val="C00000"/>
                    </a:solidFill>
                  </a:rPr>
                  <a:t>individualisierter</a:t>
                </a:r>
                <a:r>
                  <a:rPr lang="sk-SK" dirty="0" smtClean="0">
                    <a:solidFill>
                      <a:srgbClr val="C00000"/>
                    </a:solidFill>
                  </a:rPr>
                  <a:t> </a:t>
                </a:r>
                <a:r>
                  <a:rPr lang="sk-SK" dirty="0" err="1" smtClean="0">
                    <a:solidFill>
                      <a:srgbClr val="C00000"/>
                    </a:solidFill>
                  </a:rPr>
                  <a:t>Lehrplan</a:t>
                </a:r>
                <a:r>
                  <a:rPr lang="sk-SK" dirty="0" smtClean="0">
                    <a:solidFill>
                      <a:srgbClr val="C00000"/>
                    </a:solidFill>
                  </a:rPr>
                  <a:t> </a:t>
                </a:r>
                <a:r>
                  <a:rPr lang="sk-SK" dirty="0" err="1" smtClean="0">
                    <a:solidFill>
                      <a:srgbClr val="C00000"/>
                    </a:solidFill>
                  </a:rPr>
                  <a:t>für</a:t>
                </a:r>
                <a:r>
                  <a:rPr lang="sk-SK" dirty="0" smtClean="0">
                    <a:solidFill>
                      <a:srgbClr val="C00000"/>
                    </a:solidFill>
                  </a:rPr>
                  <a:t> </a:t>
                </a:r>
                <a:r>
                  <a:rPr lang="sk-SK" dirty="0" err="1" smtClean="0">
                    <a:solidFill>
                      <a:srgbClr val="C00000"/>
                    </a:solidFill>
                  </a:rPr>
                  <a:t>alle</a:t>
                </a:r>
                <a:endParaRPr lang="sk-SK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3" name="Šípka doprava 22"/>
            <p:cNvSpPr/>
            <p:nvPr/>
          </p:nvSpPr>
          <p:spPr>
            <a:xfrm rot="19897604" flipH="1">
              <a:off x="7453806" y="1809915"/>
              <a:ext cx="712431" cy="301352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7088359" y="4389476"/>
            <a:ext cx="3674129" cy="1690991"/>
            <a:chOff x="7088359" y="4389476"/>
            <a:chExt cx="3674129" cy="1690991"/>
          </a:xfrm>
        </p:grpSpPr>
        <p:grpSp>
          <p:nvGrpSpPr>
            <p:cNvPr id="31" name="Skupina 30"/>
            <p:cNvGrpSpPr/>
            <p:nvPr/>
          </p:nvGrpSpPr>
          <p:grpSpPr>
            <a:xfrm>
              <a:off x="7571052" y="4389476"/>
              <a:ext cx="3191436" cy="1690991"/>
              <a:chOff x="7571052" y="4389476"/>
              <a:chExt cx="3191436" cy="1690991"/>
            </a:xfrm>
          </p:grpSpPr>
          <p:sp>
            <p:nvSpPr>
              <p:cNvPr id="9" name="Ovál 8"/>
              <p:cNvSpPr/>
              <p:nvPr/>
            </p:nvSpPr>
            <p:spPr>
              <a:xfrm>
                <a:off x="7571052" y="4389476"/>
                <a:ext cx="3191436" cy="169099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7" name="BlokTextu 16"/>
              <p:cNvSpPr txBox="1"/>
              <p:nvPr/>
            </p:nvSpPr>
            <p:spPr>
              <a:xfrm>
                <a:off x="8293087" y="4800193"/>
                <a:ext cx="21694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err="1" smtClean="0"/>
                  <a:t>Kollegiales</a:t>
                </a:r>
                <a:r>
                  <a:rPr lang="sk-SK" dirty="0" smtClean="0"/>
                  <a:t> </a:t>
                </a:r>
                <a:r>
                  <a:rPr lang="sk-SK" dirty="0" err="1" smtClean="0"/>
                  <a:t>Probleml</a:t>
                </a:r>
                <a:r>
                  <a:rPr lang="sk-SK" dirty="0" err="1"/>
                  <a:t>ö</a:t>
                </a:r>
                <a:r>
                  <a:rPr lang="sk-SK" dirty="0" err="1" smtClean="0"/>
                  <a:t>sen</a:t>
                </a:r>
                <a:r>
                  <a:rPr lang="sk-SK" dirty="0" smtClean="0"/>
                  <a:t> im Team</a:t>
                </a:r>
                <a:endParaRPr lang="sk-SK" dirty="0"/>
              </a:p>
            </p:txBody>
          </p:sp>
        </p:grpSp>
        <p:sp>
          <p:nvSpPr>
            <p:cNvPr id="24" name="Šípka doprava 23"/>
            <p:cNvSpPr/>
            <p:nvPr/>
          </p:nvSpPr>
          <p:spPr>
            <a:xfrm rot="1819829" flipH="1" flipV="1">
              <a:off x="7088359" y="4693868"/>
              <a:ext cx="616730" cy="29434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xmlns="" val="399037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21376145">
            <a:off x="685801" y="685800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Themabearbeitung</a:t>
            </a:r>
            <a:r>
              <a:rPr lang="sk-SK" dirty="0" smtClean="0"/>
              <a:t> </a:t>
            </a:r>
            <a:r>
              <a:rPr lang="sk-SK" dirty="0" err="1" smtClean="0"/>
              <a:t>durch</a:t>
            </a:r>
            <a:r>
              <a:rPr lang="sk-SK" dirty="0" smtClean="0"/>
              <a:t> </a:t>
            </a:r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Schüler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79609">
            <a:off x="148672" y="1735409"/>
            <a:ext cx="2873840" cy="215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6269">
            <a:off x="1263728" y="3948513"/>
            <a:ext cx="3031406" cy="227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742" y="1860396"/>
            <a:ext cx="2873829" cy="215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75387">
            <a:off x="4883312" y="4031404"/>
            <a:ext cx="2956635" cy="221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48165">
            <a:off x="7287184" y="1296409"/>
            <a:ext cx="2886466" cy="216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82417">
            <a:off x="8219261" y="3862468"/>
            <a:ext cx="2874876" cy="215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462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53" y="496800"/>
            <a:ext cx="8280000" cy="55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sp>
        <p:nvSpPr>
          <p:cNvPr id="6" name="BlokTextu 5"/>
          <p:cNvSpPr txBox="1"/>
          <p:nvPr/>
        </p:nvSpPr>
        <p:spPr>
          <a:xfrm rot="16200000">
            <a:off x="-1230920" y="2215947"/>
            <a:ext cx="4526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smtClean="0">
                <a:solidFill>
                  <a:srgbClr val="C00000"/>
                </a:solidFill>
              </a:rPr>
              <a:t>ERGEBNISSE</a:t>
            </a:r>
            <a:endParaRPr lang="sk-SK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37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2"/>
          <p:cNvPicPr>
            <a:picLocks noGrp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44242" y="496800"/>
            <a:ext cx="8280000" cy="55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sp>
        <p:nvSpPr>
          <p:cNvPr id="6" name="BlokTextu 5"/>
          <p:cNvSpPr txBox="1"/>
          <p:nvPr/>
        </p:nvSpPr>
        <p:spPr>
          <a:xfrm rot="16200000">
            <a:off x="-1230920" y="2215947"/>
            <a:ext cx="4526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smtClean="0">
                <a:solidFill>
                  <a:srgbClr val="C00000"/>
                </a:solidFill>
              </a:rPr>
              <a:t>ERGEBNISSE</a:t>
            </a:r>
            <a:endParaRPr lang="sk-SK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400" y="496800"/>
            <a:ext cx="8280000" cy="55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sp>
        <p:nvSpPr>
          <p:cNvPr id="3" name="BlokTextu 2"/>
          <p:cNvSpPr txBox="1"/>
          <p:nvPr/>
        </p:nvSpPr>
        <p:spPr>
          <a:xfrm rot="16200000">
            <a:off x="-1230920" y="2215947"/>
            <a:ext cx="4526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smtClean="0">
                <a:solidFill>
                  <a:srgbClr val="C00000"/>
                </a:solidFill>
              </a:rPr>
              <a:t>ERGEBNISSE</a:t>
            </a:r>
            <a:endParaRPr lang="sk-SK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49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53" y="497033"/>
            <a:ext cx="8280000" cy="55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sp>
        <p:nvSpPr>
          <p:cNvPr id="6" name="BlokTextu 5"/>
          <p:cNvSpPr txBox="1"/>
          <p:nvPr/>
        </p:nvSpPr>
        <p:spPr>
          <a:xfrm rot="16200000">
            <a:off x="-1230920" y="2215947"/>
            <a:ext cx="4526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smtClean="0">
                <a:solidFill>
                  <a:srgbClr val="C00000"/>
                </a:solidFill>
              </a:rPr>
              <a:t>ERGEBNISSE</a:t>
            </a:r>
            <a:endParaRPr lang="sk-SK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á udalosť">
  <a:themeElements>
    <a:clrScheme name="Hlavná udalosť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lavná udalosť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á udalosť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TM04033927[[fn=Hlavná udalosť]]</Template>
  <TotalTime>0</TotalTime>
  <Words>115</Words>
  <Application>Microsoft Office PowerPoint</Application>
  <PresentationFormat>Benutzerdefiniert</PresentationFormat>
  <Paragraphs>30</Paragraphs>
  <Slides>12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Hlavná udalosť</vt:lpstr>
      <vt:lpstr>Integration &amp; Inklusion</vt:lpstr>
      <vt:lpstr>Folie 2</vt:lpstr>
      <vt:lpstr>Folie 3</vt:lpstr>
      <vt:lpstr>Folie 4</vt:lpstr>
      <vt:lpstr>Die Themabearbeitung durch die Schüler</vt:lpstr>
      <vt:lpstr>Folie 6</vt:lpstr>
      <vt:lpstr>Folie 7</vt:lpstr>
      <vt:lpstr>Folie 8</vt:lpstr>
      <vt:lpstr>Folie 9</vt:lpstr>
      <vt:lpstr>Folie 10</vt:lpstr>
      <vt:lpstr>Folie 11</vt:lpstr>
      <vt:lpstr>Vielen dank  fÜr ihre aufmerksamkeit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 &amp; Inklusion</dc:title>
  <dc:creator>spravca</dc:creator>
  <cp:lastModifiedBy>Sylvia</cp:lastModifiedBy>
  <cp:revision>36</cp:revision>
  <dcterms:created xsi:type="dcterms:W3CDTF">2016-06-11T22:19:42Z</dcterms:created>
  <dcterms:modified xsi:type="dcterms:W3CDTF">2016-11-07T09:24:01Z</dcterms:modified>
</cp:coreProperties>
</file>