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8" r:id="rId7"/>
    <p:sldId id="260" r:id="rId8"/>
    <p:sldId id="261" r:id="rId9"/>
    <p:sldId id="262" r:id="rId10"/>
    <p:sldId id="263" r:id="rId11"/>
    <p:sldId id="264" r:id="rId12"/>
    <p:sldId id="265" r:id="rId13"/>
    <p:sldId id="269" r:id="rId14"/>
    <p:sldId id="270"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8" autoAdjust="0"/>
    <p:restoredTop sz="94935" autoAdjust="0"/>
  </p:normalViewPr>
  <p:slideViewPr>
    <p:cSldViewPr snapToGrid="0">
      <p:cViewPr varScale="1">
        <p:scale>
          <a:sx n="125" d="100"/>
          <a:sy n="125" d="100"/>
        </p:scale>
        <p:origin x="176" y="6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9E86725-659F-46AB-B4E1-550857DE05C5}" type="datetimeFigureOut">
              <a:rPr lang="de-DE" smtClean="0"/>
              <a:pPr/>
              <a:t>01.06.16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130234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E86725-659F-46AB-B4E1-550857DE05C5}" type="datetimeFigureOut">
              <a:rPr lang="de-DE" smtClean="0"/>
              <a:pPr/>
              <a:t>01.06.16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160612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E86725-659F-46AB-B4E1-550857DE05C5}" type="datetimeFigureOut">
              <a:rPr lang="de-DE" smtClean="0"/>
              <a:pPr/>
              <a:t>01.06.16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262264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9E86725-659F-46AB-B4E1-550857DE05C5}" type="datetimeFigureOut">
              <a:rPr lang="de-DE" smtClean="0"/>
              <a:pPr/>
              <a:t>01.06.16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244081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9E86725-659F-46AB-B4E1-550857DE05C5}" type="datetimeFigureOut">
              <a:rPr lang="de-DE" smtClean="0"/>
              <a:pPr/>
              <a:t>01.06.16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8980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9E86725-659F-46AB-B4E1-550857DE05C5}" type="datetimeFigureOut">
              <a:rPr lang="de-DE" smtClean="0"/>
              <a:pPr/>
              <a:t>01.06.16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322887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9E86725-659F-46AB-B4E1-550857DE05C5}" type="datetimeFigureOut">
              <a:rPr lang="de-DE" smtClean="0"/>
              <a:pPr/>
              <a:t>01.06.16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66645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9E86725-659F-46AB-B4E1-550857DE05C5}" type="datetimeFigureOut">
              <a:rPr lang="de-DE" smtClean="0"/>
              <a:pPr/>
              <a:t>01.06.16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97609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E86725-659F-46AB-B4E1-550857DE05C5}" type="datetimeFigureOut">
              <a:rPr lang="de-DE" smtClean="0"/>
              <a:pPr/>
              <a:t>01.06.16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355810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E86725-659F-46AB-B4E1-550857DE05C5}" type="datetimeFigureOut">
              <a:rPr lang="de-DE" smtClean="0"/>
              <a:pPr/>
              <a:t>01.06.16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6330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E86725-659F-46AB-B4E1-550857DE05C5}" type="datetimeFigureOut">
              <a:rPr lang="de-DE" smtClean="0"/>
              <a:pPr/>
              <a:t>01.06.16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320F7C5-4359-49AF-8928-26A701857034}" type="slidenum">
              <a:rPr lang="de-DE" smtClean="0"/>
              <a:pPr/>
              <a:t>‹Nr.›</a:t>
            </a:fld>
            <a:endParaRPr lang="de-DE"/>
          </a:p>
        </p:txBody>
      </p:sp>
    </p:spTree>
    <p:extLst>
      <p:ext uri="{BB962C8B-B14F-4D97-AF65-F5344CB8AC3E}">
        <p14:creationId xmlns:p14="http://schemas.microsoft.com/office/powerpoint/2010/main" val="1238674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86725-659F-46AB-B4E1-550857DE05C5}" type="datetimeFigureOut">
              <a:rPr lang="de-DE" smtClean="0"/>
              <a:pPr/>
              <a:t>01.06.16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0F7C5-4359-49AF-8928-26A701857034}" type="slidenum">
              <a:rPr lang="de-DE" smtClean="0"/>
              <a:pPr/>
              <a:t>‹Nr.›</a:t>
            </a:fld>
            <a:endParaRPr lang="de-DE"/>
          </a:p>
        </p:txBody>
      </p:sp>
    </p:spTree>
    <p:extLst>
      <p:ext uri="{BB962C8B-B14F-4D97-AF65-F5344CB8AC3E}">
        <p14:creationId xmlns:p14="http://schemas.microsoft.com/office/powerpoint/2010/main" val="2469603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228;chsischefeuerwehr.de/" TargetMode="Externa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Mein Traumberuf:</a:t>
            </a:r>
            <a:br>
              <a:rPr lang="de-DE" dirty="0" smtClean="0"/>
            </a:br>
            <a:r>
              <a:rPr lang="de-DE" dirty="0" smtClean="0"/>
              <a:t>Feuerwehrmann</a:t>
            </a:r>
            <a:endParaRPr lang="de-DE" dirty="0"/>
          </a:p>
        </p:txBody>
      </p:sp>
      <p:sp>
        <p:nvSpPr>
          <p:cNvPr id="3" name="Untertitel 2"/>
          <p:cNvSpPr>
            <a:spLocks noGrp="1"/>
          </p:cNvSpPr>
          <p:nvPr>
            <p:ph type="subTitle" idx="1"/>
          </p:nvPr>
        </p:nvSpPr>
        <p:spPr/>
        <p:txBody>
          <a:bodyPr/>
          <a:lstStyle/>
          <a:p>
            <a:r>
              <a:rPr lang="de-DE" dirty="0" smtClean="0"/>
              <a:t>Hannes Geyer</a:t>
            </a:r>
            <a:endParaRPr lang="de-DE" dirty="0"/>
          </a:p>
        </p:txBody>
      </p:sp>
    </p:spTree>
    <p:extLst>
      <p:ext uri="{BB962C8B-B14F-4D97-AF65-F5344CB8AC3E}">
        <p14:creationId xmlns:p14="http://schemas.microsoft.com/office/powerpoint/2010/main" val="3187876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6858000"/>
          </a:xfrm>
        </p:spPr>
        <p:txBody>
          <a:bodyPr>
            <a:normAutofit fontScale="47500" lnSpcReduction="20000"/>
          </a:bodyPr>
          <a:lstStyle/>
          <a:p>
            <a:pPr marL="0" indent="0" algn="ctr">
              <a:buNone/>
            </a:pPr>
            <a:r>
              <a:rPr lang="de-DE" sz="9300" dirty="0" smtClean="0"/>
              <a:t>4.Ausbildung</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Die Ausbildung zum Feuerwehrmann erfolgt auf Grundlage der Verordnung des jeweiligen Bundeslandes. In Sachsen gilt folgendes:</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6 Monate		-Einführungslehrgang an der Landesfeuerwehrschule </a:t>
            </a:r>
            <a:r>
              <a:rPr lang="de-DE" sz="5400" dirty="0" err="1" smtClean="0">
                <a:effectLst/>
                <a:latin typeface="Calibri" panose="020F0502020204030204" pitchFamily="34" charset="0"/>
                <a:ea typeface="Calibri" panose="020F0502020204030204" pitchFamily="34" charset="0"/>
                <a:cs typeface="Times New Roman" panose="02020603050405020304" pitchFamily="18" charset="0"/>
              </a:rPr>
              <a:t>Nardt</a:t>
            </a:r>
            <a:endParaRPr lang="de-DE" sz="5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15 Monate		-Ausbildung zum Rettungssanitäter   oder </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			-Führerscheinerwerb Kl. C</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			-Praktikum auf einer sächsischen Feuerwache</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3 Monate		-Abschlusslehrgang mit Prüfung an der Landesfeuerwehrschule </a:t>
            </a:r>
            <a:r>
              <a:rPr lang="de-DE" sz="5400" dirty="0" err="1" smtClean="0">
                <a:effectLst/>
                <a:latin typeface="Calibri" panose="020F0502020204030204" pitchFamily="34" charset="0"/>
                <a:ea typeface="Calibri" panose="020F0502020204030204" pitchFamily="34" charset="0"/>
                <a:cs typeface="Times New Roman" panose="02020603050405020304" pitchFamily="18" charset="0"/>
              </a:rPr>
              <a:t>Nardt</a:t>
            </a:r>
            <a:endParaRPr lang="de-DE" sz="5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Während dieser Zeit ist der Berufsstand „Brandmeisteranwärter“</a:t>
            </a:r>
          </a:p>
          <a:p>
            <a:pPr marL="0" indent="0">
              <a:lnSpc>
                <a:spcPct val="115000"/>
              </a:lnSpc>
              <a:spcAft>
                <a:spcPts val="1000"/>
              </a:spcAft>
              <a:buNone/>
            </a:pPr>
            <a:r>
              <a:rPr lang="de-DE" sz="54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endParaRPr lang="de-DE" sz="4400" dirty="0"/>
          </a:p>
        </p:txBody>
      </p:sp>
    </p:spTree>
    <p:extLst>
      <p:ext uri="{BB962C8B-B14F-4D97-AF65-F5344CB8AC3E}">
        <p14:creationId xmlns:p14="http://schemas.microsoft.com/office/powerpoint/2010/main" val="36572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6858000"/>
          </a:xfrm>
        </p:spPr>
        <p:txBody>
          <a:bodyPr>
            <a:normAutofit fontScale="32500" lnSpcReduction="20000"/>
          </a:bodyPr>
          <a:lstStyle/>
          <a:p>
            <a:pPr marL="0" indent="0" algn="ctr">
              <a:buNone/>
            </a:pPr>
            <a:r>
              <a:rPr lang="de-DE" sz="13500" dirty="0" smtClean="0"/>
              <a:t>5. Laufbahn u. Weiterbildung</a:t>
            </a:r>
          </a:p>
          <a:p>
            <a:pPr marL="0" indent="0">
              <a:lnSpc>
                <a:spcPct val="115000"/>
              </a:lnSpc>
              <a:spcAft>
                <a:spcPts val="1000"/>
              </a:spcAft>
              <a:buNone/>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Abhängig von der eingeschlagenen Laufbahn sind die Dienstgrade bei der hauptamtlichen Feuerwehr</a:t>
            </a:r>
          </a:p>
          <a:p>
            <a:pPr marL="0" indent="0">
              <a:lnSpc>
                <a:spcPct val="115000"/>
              </a:lnSpc>
              <a:spcAft>
                <a:spcPts val="1000"/>
              </a:spcAft>
              <a:buNone/>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Es gibt den mittleren feuerwehrtechnischen Dienst, den gehobenen feuerwehrtechnischen Dienst sowie den höheren feuerwehrtechnischen Dienst.</a:t>
            </a:r>
          </a:p>
          <a:p>
            <a:pPr marL="0" indent="0">
              <a:lnSpc>
                <a:spcPct val="115000"/>
              </a:lnSpc>
              <a:spcAft>
                <a:spcPts val="1000"/>
              </a:spcAft>
              <a:buNone/>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Dienstgrade beim mittleren feuerwehrtechnischen Dienst:						</a:t>
            </a:r>
            <a:endParaRPr lang="de-DE" sz="7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7">
              <a:lnSpc>
                <a:spcPct val="115000"/>
              </a:lnSpc>
              <a:spcAft>
                <a:spcPts val="1000"/>
              </a:spcAft>
            </a:pPr>
            <a:r>
              <a:rPr lang="de-DE" sz="7100" dirty="0" smtClean="0">
                <a:latin typeface="Calibri" panose="020F0502020204030204" pitchFamily="34" charset="0"/>
                <a:ea typeface="Calibri" panose="020F0502020204030204" pitchFamily="34" charset="0"/>
                <a:cs typeface="Times New Roman" panose="02020603050405020304" pitchFamily="18" charset="0"/>
              </a:rPr>
              <a:t>   Brandmeisteranwärter</a:t>
            </a:r>
          </a:p>
          <a:p>
            <a:pPr marL="3147060" indent="449580">
              <a:lnSpc>
                <a:spcPct val="115000"/>
              </a:lnSpc>
              <a:spcAft>
                <a:spcPts val="1000"/>
              </a:spcAft>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Brandmeister</a:t>
            </a:r>
          </a:p>
          <a:p>
            <a:pPr marL="3147060" indent="449580">
              <a:lnSpc>
                <a:spcPct val="115000"/>
              </a:lnSpc>
              <a:spcAft>
                <a:spcPts val="1000"/>
              </a:spcAft>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Oberbrandmeister</a:t>
            </a:r>
          </a:p>
          <a:p>
            <a:pPr marL="3147060" indent="449580">
              <a:lnSpc>
                <a:spcPct val="115000"/>
              </a:lnSpc>
              <a:spcAft>
                <a:spcPts val="1000"/>
              </a:spcAft>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Hauptbrandmeister</a:t>
            </a:r>
          </a:p>
          <a:p>
            <a:pPr marL="3147060" indent="449580">
              <a:lnSpc>
                <a:spcPct val="115000"/>
              </a:lnSpc>
              <a:spcAft>
                <a:spcPts val="1000"/>
              </a:spcAft>
            </a:pPr>
            <a:r>
              <a:rPr lang="de-DE" sz="7100" dirty="0" smtClean="0">
                <a:effectLst/>
                <a:latin typeface="Calibri" panose="020F0502020204030204" pitchFamily="34" charset="0"/>
                <a:ea typeface="Calibri" panose="020F0502020204030204" pitchFamily="34" charset="0"/>
                <a:cs typeface="Times New Roman" panose="02020603050405020304" pitchFamily="18" charset="0"/>
              </a:rPr>
              <a:t>Hauptbrandmeister mit Zulage</a:t>
            </a:r>
            <a:endParaRPr lang="de-DE" sz="7100" dirty="0" smtClean="0"/>
          </a:p>
          <a:p>
            <a:pPr marL="0" indent="0">
              <a:buNone/>
            </a:pPr>
            <a:endParaRPr lang="de-DE" sz="7100" dirty="0"/>
          </a:p>
          <a:p>
            <a:pPr marL="0" indent="0">
              <a:buNone/>
            </a:pPr>
            <a:r>
              <a:rPr lang="de-DE" sz="7100" dirty="0" smtClean="0"/>
              <a:t>Für höhere Dienstgrade ist ein Studium erforderlich</a:t>
            </a:r>
          </a:p>
          <a:p>
            <a:pPr marL="0" indent="0" algn="ctr">
              <a:buNone/>
            </a:pPr>
            <a:r>
              <a:rPr lang="de-DE" sz="4400" dirty="0" smtClean="0"/>
              <a:t>	</a:t>
            </a:r>
            <a:endParaRPr lang="de-DE" sz="4400" dirty="0"/>
          </a:p>
        </p:txBody>
      </p:sp>
    </p:spTree>
    <p:extLst>
      <p:ext uri="{BB962C8B-B14F-4D97-AF65-F5344CB8AC3E}">
        <p14:creationId xmlns:p14="http://schemas.microsoft.com/office/powerpoint/2010/main" val="11918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6858000"/>
          </a:xfrm>
        </p:spPr>
        <p:txBody>
          <a:bodyPr/>
          <a:lstStyle/>
          <a:p>
            <a:pPr marL="0" indent="0">
              <a:buNone/>
            </a:pPr>
            <a:endParaRPr lang="de-DE" dirty="0" smtClean="0"/>
          </a:p>
          <a:p>
            <a:pPr marL="0" indent="0">
              <a:buNone/>
            </a:pPr>
            <a:r>
              <a:rPr lang="de-DE" dirty="0" smtClean="0"/>
              <a:t>Weiterbildungen: 	Gruppenführer</a:t>
            </a:r>
          </a:p>
          <a:p>
            <a:pPr marL="0" indent="0">
              <a:buNone/>
            </a:pPr>
            <a:r>
              <a:rPr lang="de-DE" dirty="0" smtClean="0"/>
              <a:t>			Zugführer</a:t>
            </a:r>
          </a:p>
          <a:p>
            <a:pPr marL="0" indent="0">
              <a:buNone/>
            </a:pPr>
            <a:r>
              <a:rPr lang="de-DE" dirty="0" smtClean="0"/>
              <a:t>			Maschinist / Maschinist für Drehleiter</a:t>
            </a:r>
          </a:p>
          <a:p>
            <a:pPr marL="0" indent="0">
              <a:buNone/>
            </a:pPr>
            <a:r>
              <a:rPr lang="de-DE" dirty="0" smtClean="0"/>
              <a:t>			Strahlenschutzbeauftragter</a:t>
            </a:r>
          </a:p>
          <a:p>
            <a:pPr marL="0" indent="0">
              <a:buNone/>
            </a:pPr>
            <a:r>
              <a:rPr lang="de-DE" dirty="0" smtClean="0"/>
              <a:t>			Zugführer Gefahrgut</a:t>
            </a:r>
          </a:p>
          <a:p>
            <a:pPr marL="0" indent="0">
              <a:buNone/>
            </a:pPr>
            <a:r>
              <a:rPr lang="de-DE" dirty="0" smtClean="0"/>
              <a:t>			Technische Hilfeleistung</a:t>
            </a:r>
          </a:p>
          <a:p>
            <a:pPr marL="0" indent="0">
              <a:buNone/>
            </a:pPr>
            <a:r>
              <a:rPr lang="de-DE" dirty="0" smtClean="0"/>
              <a:t>			Beauftragter Atemschutz</a:t>
            </a:r>
            <a:endParaRPr lang="de-DE" dirty="0"/>
          </a:p>
        </p:txBody>
      </p:sp>
    </p:spTree>
    <p:extLst>
      <p:ext uri="{BB962C8B-B14F-4D97-AF65-F5344CB8AC3E}">
        <p14:creationId xmlns:p14="http://schemas.microsoft.com/office/powerpoint/2010/main" val="337532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7080738"/>
          </a:xfrm>
        </p:spPr>
        <p:txBody>
          <a:bodyPr>
            <a:normAutofit/>
          </a:bodyPr>
          <a:lstStyle/>
          <a:p>
            <a:pPr marL="0" indent="0" algn="ctr">
              <a:buNone/>
            </a:pPr>
            <a:r>
              <a:rPr lang="de-DE" dirty="0" smtClean="0"/>
              <a:t>Nun noch ein kleiner Logiktest.</a:t>
            </a:r>
          </a:p>
          <a:p>
            <a:pPr marL="0" indent="0" algn="ctr">
              <a:buNone/>
            </a:pPr>
            <a:endParaRPr lang="de-DE" dirty="0"/>
          </a:p>
          <a:p>
            <a:pPr marL="0" indent="0" algn="ctr">
              <a:buNone/>
            </a:pPr>
            <a:r>
              <a:rPr lang="de-DE" dirty="0" smtClean="0"/>
              <a:t>Was fällt durch das Fenster, ohne das es das zerbricht?</a:t>
            </a:r>
          </a:p>
          <a:p>
            <a:pPr marL="0" indent="0" algn="ctr">
              <a:buNone/>
            </a:pPr>
            <a:endParaRPr lang="de-DE" dirty="0"/>
          </a:p>
          <a:p>
            <a:pPr marL="0" indent="0" algn="ctr">
              <a:buNone/>
            </a:pPr>
            <a:r>
              <a:rPr lang="de-DE" dirty="0" smtClean="0"/>
              <a:t>Was war am 6.12.1936 in Berlin?</a:t>
            </a:r>
          </a:p>
          <a:p>
            <a:pPr marL="0" indent="0" algn="ctr">
              <a:buNone/>
            </a:pPr>
            <a:endParaRPr lang="de-DE" dirty="0" smtClean="0"/>
          </a:p>
          <a:p>
            <a:pPr marL="0" indent="0" algn="ctr">
              <a:buNone/>
            </a:pPr>
            <a:r>
              <a:rPr lang="de-DE" dirty="0" smtClean="0"/>
              <a:t>Wie oft kann man von 100 Eiern 2 wegnehmen?</a:t>
            </a:r>
            <a:endParaRPr lang="de-DE" dirty="0"/>
          </a:p>
          <a:p>
            <a:pPr marL="0" indent="0" algn="ctr">
              <a:buNone/>
            </a:pPr>
            <a:endParaRPr lang="de-DE" dirty="0" smtClean="0"/>
          </a:p>
          <a:p>
            <a:pPr marL="0" indent="0">
              <a:buNone/>
            </a:pPr>
            <a:r>
              <a:rPr lang="de-DE" dirty="0" smtClean="0"/>
              <a:t>Da mein Vati Berufsfeuerwehrmann ist, und ich ihn schon oft auf Arbeit besuchte, wurde bei mir das Interesse an diesem Beruf immer größer. Vielleicht habe ich mit meiner Präsentation auch bei dem einen oder anderen von euch das Interesse geweckt.</a:t>
            </a:r>
          </a:p>
          <a:p>
            <a:pPr marL="0" indent="0">
              <a:buNone/>
            </a:pPr>
            <a:endParaRPr lang="de-DE" dirty="0"/>
          </a:p>
          <a:p>
            <a:pPr marL="0" indent="0">
              <a:buNone/>
            </a:pPr>
            <a:r>
              <a:rPr lang="de-DE" dirty="0" smtClean="0"/>
              <a:t>Danke fürs zuhören.</a:t>
            </a:r>
          </a:p>
          <a:p>
            <a:pPr marL="0" indent="0" algn="ctr">
              <a:buNone/>
            </a:pPr>
            <a:endParaRPr lang="de-DE" dirty="0" smtClean="0"/>
          </a:p>
          <a:p>
            <a:pPr marL="0" indent="0" algn="ctr">
              <a:buNone/>
            </a:pPr>
            <a:endParaRPr lang="de-DE" dirty="0"/>
          </a:p>
        </p:txBody>
      </p:sp>
    </p:spTree>
    <p:extLst>
      <p:ext uri="{BB962C8B-B14F-4D97-AF65-F5344CB8AC3E}">
        <p14:creationId xmlns:p14="http://schemas.microsoft.com/office/powerpoint/2010/main" val="3845381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endParaRPr lang="de-DE" dirty="0"/>
          </a:p>
        </p:txBody>
      </p:sp>
      <p:sp>
        <p:nvSpPr>
          <p:cNvPr id="3" name="Inhaltsplatzhalter 2"/>
          <p:cNvSpPr>
            <a:spLocks noGrp="1"/>
          </p:cNvSpPr>
          <p:nvPr>
            <p:ph idx="1"/>
          </p:nvPr>
        </p:nvSpPr>
        <p:spPr/>
        <p:txBody>
          <a:bodyPr/>
          <a:lstStyle/>
          <a:p>
            <a:r>
              <a:rPr lang="de-DE" dirty="0" smtClean="0"/>
              <a:t>Quelle:		</a:t>
            </a:r>
            <a:r>
              <a:rPr lang="de-DE" dirty="0" smtClean="0">
                <a:hlinkClick r:id="rId2"/>
              </a:rPr>
              <a:t>www.sächsischefeuerwehr.de</a:t>
            </a:r>
            <a:endParaRPr lang="de-DE" dirty="0" smtClean="0"/>
          </a:p>
          <a:p>
            <a:pPr marL="2743200" lvl="6" indent="0">
              <a:buNone/>
            </a:pPr>
            <a:r>
              <a:rPr lang="de-DE" sz="2400" smtClean="0"/>
              <a:t>mein </a:t>
            </a:r>
            <a:r>
              <a:rPr lang="de-DE" sz="2400" dirty="0" smtClean="0"/>
              <a:t>Vati Michael Geyer</a:t>
            </a:r>
          </a:p>
          <a:p>
            <a:r>
              <a:rPr lang="de-DE" dirty="0" smtClean="0"/>
              <a:t>Bilder: 		</a:t>
            </a:r>
            <a:r>
              <a:rPr lang="de-DE" dirty="0" err="1" smtClean="0"/>
              <a:t>youtube</a:t>
            </a:r>
            <a:endParaRPr lang="de-DE" dirty="0"/>
          </a:p>
        </p:txBody>
      </p:sp>
      <p:pic>
        <p:nvPicPr>
          <p:cNvPr id="4" name="Picture 2" descr="G:\Logo\Erasmuslogo wor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40984" y="4804207"/>
            <a:ext cx="2590751" cy="739235"/>
          </a:xfrm>
          <a:prstGeom prst="rect">
            <a:avLst/>
          </a:prstGeom>
          <a:noFill/>
        </p:spPr>
      </p:pic>
    </p:spTree>
    <p:extLst>
      <p:ext uri="{BB962C8B-B14F-4D97-AF65-F5344CB8AC3E}">
        <p14:creationId xmlns:p14="http://schemas.microsoft.com/office/powerpoint/2010/main" val="112518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9050894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36492" y="1835690"/>
            <a:ext cx="4319016" cy="4331208"/>
          </a:xfrm>
        </p:spPr>
      </p:pic>
      <p:sp>
        <p:nvSpPr>
          <p:cNvPr id="6" name="Textfeld 5"/>
          <p:cNvSpPr txBox="1"/>
          <p:nvPr/>
        </p:nvSpPr>
        <p:spPr>
          <a:xfrm>
            <a:off x="1896678" y="979903"/>
            <a:ext cx="2039814" cy="769441"/>
          </a:xfrm>
          <a:prstGeom prst="rect">
            <a:avLst/>
          </a:prstGeom>
          <a:noFill/>
        </p:spPr>
        <p:txBody>
          <a:bodyPr wrap="square" rtlCol="0">
            <a:spAutoFit/>
          </a:bodyPr>
          <a:lstStyle/>
          <a:p>
            <a:r>
              <a:rPr lang="de-DE" sz="4400" dirty="0" smtClean="0"/>
              <a:t>Löschen</a:t>
            </a:r>
            <a:endParaRPr lang="de-DE" sz="4400" dirty="0"/>
          </a:p>
        </p:txBody>
      </p:sp>
      <p:cxnSp>
        <p:nvCxnSpPr>
          <p:cNvPr id="8" name="Gerade Verbindung mit Pfeil 7"/>
          <p:cNvCxnSpPr/>
          <p:nvPr/>
        </p:nvCxnSpPr>
        <p:spPr>
          <a:xfrm>
            <a:off x="3936492" y="1835689"/>
            <a:ext cx="752739" cy="97784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feld 8"/>
          <p:cNvSpPr txBox="1"/>
          <p:nvPr/>
        </p:nvSpPr>
        <p:spPr>
          <a:xfrm>
            <a:off x="8255509" y="979904"/>
            <a:ext cx="1873230" cy="769441"/>
          </a:xfrm>
          <a:prstGeom prst="rect">
            <a:avLst/>
          </a:prstGeom>
          <a:noFill/>
        </p:spPr>
        <p:txBody>
          <a:bodyPr wrap="square" rtlCol="0">
            <a:spAutoFit/>
          </a:bodyPr>
          <a:lstStyle/>
          <a:p>
            <a:r>
              <a:rPr lang="de-DE" sz="4400" dirty="0" smtClean="0"/>
              <a:t>Bergen</a:t>
            </a:r>
            <a:endParaRPr lang="de-DE" sz="4400" dirty="0"/>
          </a:p>
        </p:txBody>
      </p:sp>
      <p:cxnSp>
        <p:nvCxnSpPr>
          <p:cNvPr id="12" name="Gerade Verbindung mit Pfeil 11"/>
          <p:cNvCxnSpPr/>
          <p:nvPr/>
        </p:nvCxnSpPr>
        <p:spPr>
          <a:xfrm flipH="1">
            <a:off x="7455877" y="1835689"/>
            <a:ext cx="799631" cy="97784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feld 12"/>
          <p:cNvSpPr txBox="1"/>
          <p:nvPr/>
        </p:nvSpPr>
        <p:spPr>
          <a:xfrm>
            <a:off x="8255508" y="5782177"/>
            <a:ext cx="2555631" cy="769441"/>
          </a:xfrm>
          <a:prstGeom prst="rect">
            <a:avLst/>
          </a:prstGeom>
          <a:noFill/>
        </p:spPr>
        <p:txBody>
          <a:bodyPr wrap="square" rtlCol="0">
            <a:spAutoFit/>
          </a:bodyPr>
          <a:lstStyle/>
          <a:p>
            <a:r>
              <a:rPr lang="de-DE" sz="4400" dirty="0" smtClean="0"/>
              <a:t>Schützen</a:t>
            </a:r>
          </a:p>
        </p:txBody>
      </p:sp>
      <p:cxnSp>
        <p:nvCxnSpPr>
          <p:cNvPr id="15" name="Gerade Verbindung mit Pfeil 14"/>
          <p:cNvCxnSpPr/>
          <p:nvPr/>
        </p:nvCxnSpPr>
        <p:spPr>
          <a:xfrm flipH="1" flipV="1">
            <a:off x="7620000" y="4829908"/>
            <a:ext cx="937846" cy="95226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8" name="Textfeld 17"/>
          <p:cNvSpPr txBox="1"/>
          <p:nvPr/>
        </p:nvSpPr>
        <p:spPr>
          <a:xfrm>
            <a:off x="2107692" y="5819767"/>
            <a:ext cx="1828800" cy="769441"/>
          </a:xfrm>
          <a:prstGeom prst="rect">
            <a:avLst/>
          </a:prstGeom>
          <a:noFill/>
        </p:spPr>
        <p:txBody>
          <a:bodyPr wrap="square" rtlCol="0">
            <a:spAutoFit/>
          </a:bodyPr>
          <a:lstStyle/>
          <a:p>
            <a:r>
              <a:rPr lang="de-DE" sz="4400" dirty="0" smtClean="0"/>
              <a:t>Retten</a:t>
            </a:r>
            <a:endParaRPr lang="de-DE" sz="4400" dirty="0"/>
          </a:p>
        </p:txBody>
      </p:sp>
      <p:cxnSp>
        <p:nvCxnSpPr>
          <p:cNvPr id="20" name="Gerade Verbindung mit Pfeil 19"/>
          <p:cNvCxnSpPr/>
          <p:nvPr/>
        </p:nvCxnSpPr>
        <p:spPr>
          <a:xfrm flipV="1">
            <a:off x="3634154" y="5111262"/>
            <a:ext cx="1055077" cy="6221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4" name="Textfeld 23"/>
          <p:cNvSpPr txBox="1"/>
          <p:nvPr/>
        </p:nvSpPr>
        <p:spPr>
          <a:xfrm>
            <a:off x="4712677" y="210462"/>
            <a:ext cx="2766646" cy="1446550"/>
          </a:xfrm>
          <a:prstGeom prst="rect">
            <a:avLst/>
          </a:prstGeom>
          <a:noFill/>
        </p:spPr>
        <p:txBody>
          <a:bodyPr wrap="square" rtlCol="0">
            <a:spAutoFit/>
          </a:bodyPr>
          <a:lstStyle/>
          <a:p>
            <a:pPr algn="ctr"/>
            <a:r>
              <a:rPr lang="de-DE" sz="4400" dirty="0" smtClean="0">
                <a:solidFill>
                  <a:srgbClr val="FF0000"/>
                </a:solidFill>
              </a:rPr>
              <a:t>Feuerwehr Logo</a:t>
            </a:r>
            <a:endParaRPr lang="de-DE" sz="4400" dirty="0">
              <a:solidFill>
                <a:srgbClr val="FF0000"/>
              </a:solidFill>
            </a:endParaRPr>
          </a:p>
        </p:txBody>
      </p:sp>
    </p:spTree>
    <p:extLst>
      <p:ext uri="{BB962C8B-B14F-4D97-AF65-F5344CB8AC3E}">
        <p14:creationId xmlns:p14="http://schemas.microsoft.com/office/powerpoint/2010/main" val="4138085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8675" y="765663"/>
            <a:ext cx="10515600" cy="5497025"/>
          </a:xfrm>
        </p:spPr>
        <p:txBody>
          <a:bodyPr>
            <a:normAutofit lnSpcReduction="10000"/>
          </a:bodyPr>
          <a:lstStyle/>
          <a:p>
            <a:pPr marL="0" indent="0" algn="ctr">
              <a:buNone/>
            </a:pPr>
            <a:r>
              <a:rPr lang="de-DE" sz="4000" dirty="0" smtClean="0"/>
              <a:t>Retten, Bergen, Schützen, Löschen</a:t>
            </a:r>
          </a:p>
          <a:p>
            <a:pPr marL="0" indent="0" algn="ctr">
              <a:buNone/>
            </a:pPr>
            <a:r>
              <a:rPr lang="de-DE" sz="4000" dirty="0" smtClean="0"/>
              <a:t>Der Leitspruch der Feuerwehr</a:t>
            </a:r>
          </a:p>
          <a:p>
            <a:pPr marL="0" indent="0" algn="ctr">
              <a:buNone/>
            </a:pPr>
            <a:r>
              <a:rPr lang="de-DE" sz="4000" dirty="0" smtClean="0"/>
              <a:t>Retten: Menschen werden z.B. aus dem Wasser gerettet</a:t>
            </a:r>
          </a:p>
          <a:p>
            <a:pPr marL="0" indent="0" algn="ctr">
              <a:buNone/>
            </a:pPr>
            <a:r>
              <a:rPr lang="de-DE" sz="4000" dirty="0" smtClean="0"/>
              <a:t>Bergen: Menschen werden z.B. aus dem Auto geborgen</a:t>
            </a:r>
          </a:p>
          <a:p>
            <a:pPr marL="0" indent="0" algn="ctr">
              <a:buNone/>
            </a:pPr>
            <a:r>
              <a:rPr lang="de-DE" sz="4000" dirty="0" smtClean="0"/>
              <a:t>Schützen: z.B. vor Katastrophen</a:t>
            </a:r>
          </a:p>
          <a:p>
            <a:pPr marL="0" indent="0" algn="ctr">
              <a:buNone/>
            </a:pPr>
            <a:r>
              <a:rPr lang="de-DE" sz="4000" dirty="0" smtClean="0"/>
              <a:t>Löschen: Feuer Löschen</a:t>
            </a:r>
          </a:p>
          <a:p>
            <a:pPr marL="0" indent="0" algn="ctr">
              <a:buNone/>
            </a:pPr>
            <a:r>
              <a:rPr lang="de-DE" dirty="0" smtClean="0"/>
              <a:t> </a:t>
            </a:r>
          </a:p>
          <a:p>
            <a:pPr marL="0" indent="0" algn="ctr">
              <a:buNone/>
            </a:pPr>
            <a:endParaRPr lang="de-DE" dirty="0" smtClean="0"/>
          </a:p>
          <a:p>
            <a:pPr marL="0" indent="0" algn="ctr">
              <a:buNone/>
            </a:pPr>
            <a:endParaRPr lang="de-DE" dirty="0"/>
          </a:p>
        </p:txBody>
      </p:sp>
    </p:spTree>
    <p:extLst>
      <p:ext uri="{BB962C8B-B14F-4D97-AF65-F5344CB8AC3E}">
        <p14:creationId xmlns:p14="http://schemas.microsoft.com/office/powerpoint/2010/main" val="2251676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91386"/>
            <a:ext cx="12192000" cy="6858000"/>
          </a:xfrm>
        </p:spPr>
        <p:txBody>
          <a:bodyPr>
            <a:normAutofit fontScale="70000" lnSpcReduction="20000"/>
          </a:bodyPr>
          <a:lstStyle/>
          <a:p>
            <a:pPr marL="0" indent="0" algn="ctr">
              <a:buNone/>
            </a:pPr>
            <a:r>
              <a:rPr lang="de-DE" sz="5700" dirty="0" smtClean="0"/>
              <a:t>1. Berufsbild</a:t>
            </a:r>
          </a:p>
          <a:p>
            <a:pPr marL="0" indent="0">
              <a:buNone/>
            </a:pPr>
            <a:r>
              <a:rPr lang="de-DE" sz="4400" dirty="0"/>
              <a:t>Die Einsatzbereiche in einer Berufsfeuerwehr sind vielseitig und fordern gut ausgebildetes, körperlich leistungsfähiges und psychisch belastbares Personal. Feuerwehrarbeit ist Teamarbeit</a:t>
            </a:r>
            <a:r>
              <a:rPr lang="de-DE" sz="4400" dirty="0" smtClean="0"/>
              <a:t>.</a:t>
            </a:r>
          </a:p>
          <a:p>
            <a:pPr marL="0" indent="0">
              <a:buNone/>
            </a:pPr>
            <a:r>
              <a:rPr lang="de-DE" sz="4400" dirty="0" smtClean="0"/>
              <a:t> </a:t>
            </a:r>
            <a:r>
              <a:rPr lang="de-DE" sz="4400" dirty="0"/>
              <a:t>Gearbeitet wird im 24 Stunden </a:t>
            </a:r>
            <a:r>
              <a:rPr lang="de-DE" sz="4400" dirty="0" smtClean="0"/>
              <a:t>Schichtsystem</a:t>
            </a:r>
            <a:r>
              <a:rPr lang="de-DE" sz="4400" dirty="0"/>
              <a:t>, auch an Wochenenden und Feiertagen. Die durchschnittliche Wochenarbeitszeit beträgt 48 Stunden.</a:t>
            </a:r>
          </a:p>
          <a:p>
            <a:pPr marL="0" indent="0">
              <a:buNone/>
            </a:pPr>
            <a:r>
              <a:rPr lang="de-DE" sz="4400" dirty="0"/>
              <a:t>Typische Tätigkeiten eines Feuerwehrmannes sind unter anderem: </a:t>
            </a:r>
          </a:p>
          <a:p>
            <a:pPr lvl="0"/>
            <a:r>
              <a:rPr lang="de-DE" sz="4400" dirty="0"/>
              <a:t>Brandbekämpfung: Hausbrand, Containerbrand</a:t>
            </a:r>
          </a:p>
          <a:p>
            <a:pPr lvl="0"/>
            <a:r>
              <a:rPr lang="de-DE" sz="4400" dirty="0"/>
              <a:t>Leben retten: Autounfall</a:t>
            </a:r>
          </a:p>
          <a:p>
            <a:pPr lvl="0"/>
            <a:r>
              <a:rPr lang="de-DE" sz="4400" dirty="0"/>
              <a:t>Tierrettung</a:t>
            </a:r>
          </a:p>
          <a:p>
            <a:pPr lvl="0"/>
            <a:r>
              <a:rPr lang="de-DE" sz="4400" dirty="0"/>
              <a:t>Interne Weiter- und Fortbildungen</a:t>
            </a:r>
          </a:p>
          <a:p>
            <a:pPr lvl="0"/>
            <a:r>
              <a:rPr lang="de-DE" sz="4400" dirty="0"/>
              <a:t>Wartungsarbeiten an Fahrzeugen und Geräten</a:t>
            </a:r>
          </a:p>
          <a:p>
            <a:pPr lvl="0"/>
            <a:r>
              <a:rPr lang="de-DE" sz="4400" dirty="0"/>
              <a:t>Sport</a:t>
            </a:r>
          </a:p>
          <a:p>
            <a:pPr marL="0" indent="0">
              <a:buNone/>
            </a:pPr>
            <a:r>
              <a:rPr lang="de-DE" sz="4400" dirty="0"/>
              <a:t> </a:t>
            </a:r>
          </a:p>
          <a:p>
            <a:pPr marL="742950" indent="-742950" algn="ctr">
              <a:buAutoNum type="arabicPeriod"/>
            </a:pPr>
            <a:endParaRPr lang="de-DE" sz="4400" dirty="0"/>
          </a:p>
        </p:txBody>
      </p:sp>
    </p:spTree>
    <p:extLst>
      <p:ext uri="{BB962C8B-B14F-4D97-AF65-F5344CB8AC3E}">
        <p14:creationId xmlns:p14="http://schemas.microsoft.com/office/powerpoint/2010/main" val="20839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stretch>
            <a:fillRect/>
          </a:stretch>
        </p:blipFill>
        <p:spPr>
          <a:xfrm>
            <a:off x="-1" y="0"/>
            <a:ext cx="5383369" cy="3429000"/>
          </a:xfrm>
          <a:prstGeom prst="rect">
            <a:avLst/>
          </a:prstGeom>
        </p:spPr>
      </p:pic>
      <p:pic>
        <p:nvPicPr>
          <p:cNvPr id="5" name="Grafik 4"/>
          <p:cNvPicPr>
            <a:picLocks noChangeAspect="1"/>
          </p:cNvPicPr>
          <p:nvPr/>
        </p:nvPicPr>
        <p:blipFill>
          <a:blip r:embed="rId3" cstate="print"/>
          <a:stretch>
            <a:fillRect/>
          </a:stretch>
        </p:blipFill>
        <p:spPr>
          <a:xfrm>
            <a:off x="0" y="3429001"/>
            <a:ext cx="5383369" cy="3429000"/>
          </a:xfrm>
          <a:prstGeom prst="rect">
            <a:avLst/>
          </a:prstGeom>
        </p:spPr>
      </p:pic>
      <p:pic>
        <p:nvPicPr>
          <p:cNvPr id="6" name="Grafi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0376" y="1"/>
            <a:ext cx="4887534" cy="3206839"/>
          </a:xfrm>
          <a:prstGeom prst="rect">
            <a:avLst/>
          </a:prstGeom>
        </p:spPr>
      </p:pic>
      <p:pic>
        <p:nvPicPr>
          <p:cNvPr id="7" name="Grafik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376" y="3206840"/>
            <a:ext cx="4887534" cy="3651162"/>
          </a:xfrm>
          <a:prstGeom prst="rect">
            <a:avLst/>
          </a:prstGeom>
        </p:spPr>
      </p:pic>
    </p:spTree>
    <p:extLst>
      <p:ext uri="{BB962C8B-B14F-4D97-AF65-F5344CB8AC3E}">
        <p14:creationId xmlns:p14="http://schemas.microsoft.com/office/powerpoint/2010/main" val="33805872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1999" cy="6858000"/>
          </a:xfrm>
        </p:spPr>
        <p:txBody>
          <a:bodyPr>
            <a:normAutofit fontScale="62500" lnSpcReduction="20000"/>
          </a:bodyPr>
          <a:lstStyle/>
          <a:p>
            <a:pPr marL="0" indent="0" algn="ctr">
              <a:buNone/>
            </a:pPr>
            <a:r>
              <a:rPr lang="de-DE" sz="7000" dirty="0" smtClean="0"/>
              <a:t>2. Einstellungsvoraussetzungen </a:t>
            </a:r>
          </a:p>
          <a:p>
            <a:pPr marL="0" indent="0" algn="ctr">
              <a:lnSpc>
                <a:spcPct val="115000"/>
              </a:lnSpc>
              <a:spcAft>
                <a:spcPts val="1000"/>
              </a:spcAft>
              <a:buNone/>
            </a:pPr>
            <a:r>
              <a:rPr lang="de-DE" sz="4400" dirty="0">
                <a:latin typeface="Calibri" panose="020F0502020204030204" pitchFamily="34" charset="0"/>
                <a:ea typeface="Calibri" panose="020F0502020204030204" pitchFamily="34" charset="0"/>
                <a:cs typeface="Times New Roman" panose="02020603050405020304" pitchFamily="18" charset="0"/>
              </a:rPr>
              <a:t> </a:t>
            </a:r>
            <a:r>
              <a:rPr lang="de-DE" sz="4400" dirty="0" smtClean="0">
                <a:latin typeface="Calibri" panose="020F0502020204030204" pitchFamily="34" charset="0"/>
                <a:ea typeface="Calibri" panose="020F0502020204030204" pitchFamily="34" charset="0"/>
                <a:cs typeface="Times New Roman" panose="02020603050405020304" pitchFamily="18" charset="0"/>
              </a:rPr>
              <a:t>    </a:t>
            </a: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für den Beruf eines Feuerwehrmannes in Sachsen sind:</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Realschulabschluss</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für die Feuerwehr förderliche handwerkliche Berufsausbildung</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Höchstalter 31 Jahre</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Mindestgröße 165 cm</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amtsärztliches Gutachten über die gesundheitliche und körperliche Eignung für den feuerwehrtechnischen Dienst</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Nachweis Schwimmstufe</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Wehr- oder Ersatzdienst</a:t>
            </a:r>
          </a:p>
          <a:p>
            <a:pPr marL="342900" lvl="0" indent="-342900">
              <a:lnSpc>
                <a:spcPct val="115000"/>
              </a:lnSpc>
              <a:spcAft>
                <a:spcPts val="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Besitz Führerschein Klasse </a:t>
            </a:r>
            <a:r>
              <a:rPr lang="de-DE" sz="4400" b="1" dirty="0" smtClean="0">
                <a:effectLst/>
                <a:latin typeface="Calibri" panose="020F0502020204030204" pitchFamily="34" charset="0"/>
                <a:ea typeface="Calibri" panose="020F0502020204030204" pitchFamily="34" charset="0"/>
                <a:cs typeface="Times New Roman" panose="02020603050405020304" pitchFamily="18" charset="0"/>
              </a:rPr>
              <a:t>C   </a:t>
            </a: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oder</a:t>
            </a:r>
          </a:p>
          <a:p>
            <a:pPr marL="342900" lvl="0" indent="-342900">
              <a:lnSpc>
                <a:spcPct val="115000"/>
              </a:lnSpc>
              <a:spcAft>
                <a:spcPts val="1000"/>
              </a:spcAft>
              <a:buFont typeface="+mj-lt"/>
              <a:buAutoNum type="arabicPeriod"/>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abgeschlossene </a:t>
            </a:r>
            <a:r>
              <a:rPr lang="de-DE" sz="4400" dirty="0" err="1" smtClean="0">
                <a:effectLst/>
                <a:latin typeface="Calibri" panose="020F0502020204030204" pitchFamily="34" charset="0"/>
                <a:ea typeface="Calibri" panose="020F0502020204030204" pitchFamily="34" charset="0"/>
                <a:cs typeface="Times New Roman" panose="02020603050405020304" pitchFamily="18" charset="0"/>
              </a:rPr>
              <a:t>Rettungssanitäterausbildung</a:t>
            </a: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 oder Rettungsassistent</a:t>
            </a:r>
          </a:p>
          <a:p>
            <a:pPr marL="0" indent="0">
              <a:buNone/>
            </a:pPr>
            <a:endParaRPr lang="de-DE" sz="4400" dirty="0"/>
          </a:p>
        </p:txBody>
      </p:sp>
    </p:spTree>
    <p:extLst>
      <p:ext uri="{BB962C8B-B14F-4D97-AF65-F5344CB8AC3E}">
        <p14:creationId xmlns:p14="http://schemas.microsoft.com/office/powerpoint/2010/main" val="38380770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0"/>
            <a:ext cx="12192000" cy="6858000"/>
          </a:xfrm>
        </p:spPr>
        <p:txBody>
          <a:bodyPr>
            <a:normAutofit fontScale="70000" lnSpcReduction="20000"/>
          </a:bodyPr>
          <a:lstStyle/>
          <a:p>
            <a:pPr marL="0" indent="0" algn="ctr">
              <a:buNone/>
            </a:pPr>
            <a:r>
              <a:rPr lang="de-DE" sz="6300" dirty="0" smtClean="0"/>
              <a:t>3. Voraussetzungen</a:t>
            </a:r>
          </a:p>
          <a:p>
            <a:pPr marL="1120140" indent="0">
              <a:lnSpc>
                <a:spcPct val="115000"/>
              </a:lnSpc>
              <a:spcAft>
                <a:spcPts val="0"/>
              </a:spcAft>
              <a:buNone/>
            </a:pPr>
            <a:r>
              <a:rPr lang="de-DE" sz="4900" dirty="0" smtClean="0">
                <a:effectLst/>
                <a:latin typeface="Calibri" panose="020F0502020204030204" pitchFamily="34" charset="0"/>
                <a:ea typeface="Calibri" panose="020F0502020204030204" pitchFamily="34" charset="0"/>
                <a:cs typeface="Times New Roman" panose="02020603050405020304" pitchFamily="18" charset="0"/>
              </a:rPr>
              <a:t>1. Sporttest:</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100m Schwimmen                  </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15 m Tauchen</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Startsprung</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100 m Sprint</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3000 m lauf</a:t>
            </a: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Liegestütz</a:t>
            </a:r>
          </a:p>
          <a:p>
            <a:pPr marL="1691640" indent="-571500">
              <a:lnSpc>
                <a:spcPct val="115000"/>
              </a:lnSpc>
              <a:spcAft>
                <a:spcPts val="0"/>
              </a:spcAft>
            </a:pPr>
            <a:r>
              <a:rPr lang="de-DE" sz="4400" dirty="0" err="1" smtClean="0">
                <a:effectLst/>
                <a:latin typeface="Calibri" panose="020F0502020204030204" pitchFamily="34" charset="0"/>
                <a:ea typeface="Calibri" panose="020F0502020204030204" pitchFamily="34" charset="0"/>
                <a:cs typeface="Times New Roman" panose="02020603050405020304" pitchFamily="18" charset="0"/>
              </a:rPr>
              <a:t>Situp</a:t>
            </a:r>
            <a:endParaRPr lang="de-DE"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691640" indent="-571500">
              <a:lnSpc>
                <a:spcPct val="115000"/>
              </a:lnSpc>
              <a:spcAft>
                <a:spcPts val="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Klimmzüge</a:t>
            </a:r>
          </a:p>
          <a:p>
            <a:pPr marL="1691640" indent="-571500">
              <a:lnSpc>
                <a:spcPct val="115000"/>
              </a:lnSpc>
              <a:spcAft>
                <a:spcPts val="1000"/>
              </a:spcAft>
            </a:pPr>
            <a:r>
              <a:rPr lang="de-DE" sz="4400" dirty="0" smtClean="0">
                <a:effectLst/>
                <a:latin typeface="Calibri" panose="020F0502020204030204" pitchFamily="34" charset="0"/>
                <a:ea typeface="Calibri" panose="020F0502020204030204" pitchFamily="34" charset="0"/>
                <a:cs typeface="Times New Roman" panose="02020603050405020304" pitchFamily="18" charset="0"/>
              </a:rPr>
              <a:t>Kasten-Bumerang-Test</a:t>
            </a:r>
          </a:p>
          <a:p>
            <a:pPr marL="0" indent="0" algn="ctr">
              <a:buNone/>
            </a:pPr>
            <a:endParaRPr lang="de-DE" sz="4400" dirty="0"/>
          </a:p>
        </p:txBody>
      </p:sp>
      <p:pic>
        <p:nvPicPr>
          <p:cNvPr id="2" name="Grafik 1"/>
          <p:cNvPicPr>
            <a:picLocks noChangeAspect="1"/>
          </p:cNvPicPr>
          <p:nvPr/>
        </p:nvPicPr>
        <p:blipFill>
          <a:blip r:embed="rId2" cstate="print"/>
          <a:stretch>
            <a:fillRect/>
          </a:stretch>
        </p:blipFill>
        <p:spPr>
          <a:xfrm>
            <a:off x="6318738" y="3429000"/>
            <a:ext cx="5761219" cy="3029975"/>
          </a:xfrm>
          <a:prstGeom prst="rect">
            <a:avLst/>
          </a:prstGeom>
        </p:spPr>
      </p:pic>
      <p:cxnSp>
        <p:nvCxnSpPr>
          <p:cNvPr id="5" name="Gerade Verbindung mit Pfeil 4"/>
          <p:cNvCxnSpPr/>
          <p:nvPr/>
        </p:nvCxnSpPr>
        <p:spPr>
          <a:xfrm flipV="1">
            <a:off x="5439508" y="5896708"/>
            <a:ext cx="656492" cy="164123"/>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02910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 y="-1"/>
            <a:ext cx="12192001" cy="7286172"/>
          </a:xfrm>
        </p:spPr>
        <p:txBody>
          <a:bodyPr/>
          <a:lstStyle/>
          <a:p>
            <a:pPr marL="0" lvl="0" indent="0">
              <a:lnSpc>
                <a:spcPct val="115000"/>
              </a:lnSpc>
              <a:spcAft>
                <a:spcPts val="0"/>
              </a:spcAft>
              <a:buNone/>
            </a:pPr>
            <a:r>
              <a:rPr lang="de-DE" sz="3400" dirty="0" smtClean="0">
                <a:effectLst/>
                <a:latin typeface="Calibri" panose="020F0502020204030204" pitchFamily="34" charset="0"/>
                <a:ea typeface="Calibri" panose="020F0502020204030204" pitchFamily="34" charset="0"/>
                <a:cs typeface="Times New Roman" panose="02020603050405020304" pitchFamily="18" charset="0"/>
              </a:rPr>
              <a:t>2. Theorie Test:		</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Deutsch</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Mathematik	</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Physikalisch-technischer Verständnistest</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Logik Test</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Allgemeinwissen</a:t>
            </a:r>
          </a:p>
          <a:p>
            <a:pPr marL="0" lvl="0" indent="0">
              <a:lnSpc>
                <a:spcPct val="115000"/>
              </a:lnSpc>
              <a:spcAft>
                <a:spcPts val="0"/>
              </a:spcAft>
              <a:buNone/>
            </a:pPr>
            <a:r>
              <a:rPr lang="de-DE" sz="3400" dirty="0" smtClean="0">
                <a:effectLst/>
                <a:latin typeface="Calibri" panose="020F0502020204030204" pitchFamily="34" charset="0"/>
                <a:ea typeface="Calibri" panose="020F0502020204030204" pitchFamily="34" charset="0"/>
                <a:cs typeface="Times New Roman" panose="02020603050405020304" pitchFamily="18" charset="0"/>
              </a:rPr>
              <a:t>3. Praxistest	</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Atemschutzübungsanlage (ohne Atemgerät)</a:t>
            </a: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Drehleitersteigen</a:t>
            </a:r>
            <a:endParaRPr lang="de-DE" sz="31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pPr>
            <a:r>
              <a:rPr lang="de-DE" sz="3100" dirty="0" smtClean="0">
                <a:effectLst/>
                <a:latin typeface="Calibri" panose="020F0502020204030204" pitchFamily="34" charset="0"/>
                <a:ea typeface="Calibri" panose="020F0502020204030204" pitchFamily="34" charset="0"/>
                <a:cs typeface="Times New Roman" panose="02020603050405020304" pitchFamily="18" charset="0"/>
              </a:rPr>
              <a:t>handwerkliche Grundfähigkeiten</a:t>
            </a:r>
          </a:p>
        </p:txBody>
      </p:sp>
    </p:spTree>
    <p:extLst>
      <p:ext uri="{BB962C8B-B14F-4D97-AF65-F5344CB8AC3E}">
        <p14:creationId xmlns:p14="http://schemas.microsoft.com/office/powerpoint/2010/main" val="2627204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Words>
  <Application>Microsoft Macintosh PowerPoint</Application>
  <PresentationFormat>Breitbild</PresentationFormat>
  <Paragraphs>101</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Calibri Light</vt:lpstr>
      <vt:lpstr>Times New Roman</vt:lpstr>
      <vt:lpstr>Office Theme</vt:lpstr>
      <vt:lpstr>Mein Traumberuf: Feuerwehrmann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Mein Traum Beruf: Feuerwehr Mann</dc:title>
  <dc:creator>Micha</dc:creator>
  <cp:lastModifiedBy>Ein Microsoft Office-Anwender</cp:lastModifiedBy>
  <cp:revision>38</cp:revision>
  <dcterms:created xsi:type="dcterms:W3CDTF">2016-05-23T15:20:18Z</dcterms:created>
  <dcterms:modified xsi:type="dcterms:W3CDTF">2016-06-01T14:29:31Z</dcterms:modified>
</cp:coreProperties>
</file>