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1" r:id="rId6"/>
    <p:sldId id="262" r:id="rId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4591" autoAdjust="0"/>
  </p:normalViewPr>
  <p:slideViewPr>
    <p:cSldViewPr>
      <p:cViewPr varScale="1">
        <p:scale>
          <a:sx n="140" d="100"/>
          <a:sy n="140" d="100"/>
        </p:scale>
        <p:origin x="100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Gleichschenkliges Dreieck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540544" y="776288"/>
            <a:ext cx="8062912" cy="1470025"/>
          </a:xfrm>
        </p:spPr>
        <p:txBody>
          <a:bodyPr anchor="b">
            <a:normAutofit/>
          </a:bodyPr>
          <a:lstStyle>
            <a:lvl1pPr algn="r">
              <a:defRPr sz="4400"/>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a:xfrm>
            <a:off x="1371600" y="6012656"/>
            <a:ext cx="5791200" cy="365125"/>
          </a:xfrm>
        </p:spPr>
        <p:txBody>
          <a:bodyPr tIns="0" bIns="0" anchor="t"/>
          <a:lstStyle>
            <a:lvl1pPr algn="r">
              <a:defRPr sz="1000"/>
            </a:lvl1pPr>
          </a:lstStyle>
          <a:p>
            <a:fld id="{4F0F2D60-10E6-4DC5-887A-1FF0533A4E45}" type="datetimeFigureOut">
              <a:rPr lang="de-DE" smtClean="0"/>
              <a:pPr/>
              <a:t>01.06.16</a:t>
            </a:fld>
            <a:endParaRPr lang="de-DE"/>
          </a:p>
        </p:txBody>
      </p:sp>
      <p:sp>
        <p:nvSpPr>
          <p:cNvPr id="17" name="Fußzeilenplatzhalter 16"/>
          <p:cNvSpPr>
            <a:spLocks noGrp="1"/>
          </p:cNvSpPr>
          <p:nvPr>
            <p:ph type="ftr" sz="quarter" idx="11"/>
          </p:nvPr>
        </p:nvSpPr>
        <p:spPr>
          <a:xfrm>
            <a:off x="1371600" y="5650704"/>
            <a:ext cx="5791200" cy="365125"/>
          </a:xfrm>
        </p:spPr>
        <p:txBody>
          <a:bodyPr tIns="0" bIns="0" anchor="b"/>
          <a:lstStyle>
            <a:lvl1pPr algn="r">
              <a:defRPr sz="1100"/>
            </a:lvl1pPr>
          </a:lstStyle>
          <a:p>
            <a:endParaRPr lang="de-DE"/>
          </a:p>
        </p:txBody>
      </p:sp>
      <p:sp>
        <p:nvSpPr>
          <p:cNvPr id="29" name="Foliennummernplatzhalt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034953E-DFD8-497B-8EFC-B41CFC8218FD}"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F0F2D60-10E6-4DC5-887A-1FF0533A4E45}" type="datetimeFigureOut">
              <a:rPr lang="de-DE" smtClean="0"/>
              <a:pPr/>
              <a:t>01.06.16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34953E-DFD8-497B-8EFC-B41CFC8218FD}"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81800" y="381000"/>
            <a:ext cx="1905000" cy="5486400"/>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381000"/>
            <a:ext cx="6248400" cy="5486400"/>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F0F2D60-10E6-4DC5-887A-1FF0533A4E45}" type="datetimeFigureOut">
              <a:rPr lang="de-DE" smtClean="0"/>
              <a:pPr/>
              <a:t>01.06.16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34953E-DFD8-497B-8EFC-B41CFC8218FD}"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67494"/>
            <a:ext cx="8229600" cy="1399032"/>
          </a:xfrm>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a:xfrm>
            <a:off x="457200" y="1882808"/>
            <a:ext cx="82296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a:xfrm>
            <a:off x="4791456" y="6480048"/>
            <a:ext cx="2133600" cy="301752"/>
          </a:xfrm>
        </p:spPr>
        <p:txBody>
          <a:bodyPr/>
          <a:lstStyle/>
          <a:p>
            <a:fld id="{4F0F2D60-10E6-4DC5-887A-1FF0533A4E45}" type="datetimeFigureOut">
              <a:rPr lang="de-DE" smtClean="0"/>
              <a:pPr/>
              <a:t>01.06.16</a:t>
            </a:fld>
            <a:endParaRPr lang="de-DE"/>
          </a:p>
        </p:txBody>
      </p:sp>
      <p:sp>
        <p:nvSpPr>
          <p:cNvPr id="5" name="Fußzeilenplatzhalter 4"/>
          <p:cNvSpPr>
            <a:spLocks noGrp="1"/>
          </p:cNvSpPr>
          <p:nvPr>
            <p:ph type="ftr" sz="quarter" idx="11"/>
          </p:nvPr>
        </p:nvSpPr>
        <p:spPr>
          <a:xfrm>
            <a:off x="457200" y="6480969"/>
            <a:ext cx="4260056" cy="300831"/>
          </a:xfrm>
        </p:spPr>
        <p:txBody>
          <a:bodyPr/>
          <a:lstStyle/>
          <a:p>
            <a:endParaRPr lang="de-DE"/>
          </a:p>
        </p:txBody>
      </p:sp>
      <p:sp>
        <p:nvSpPr>
          <p:cNvPr id="6" name="Foliennummernplatzhalter 5"/>
          <p:cNvSpPr>
            <a:spLocks noGrp="1"/>
          </p:cNvSpPr>
          <p:nvPr>
            <p:ph type="sldNum" sz="quarter" idx="12"/>
          </p:nvPr>
        </p:nvSpPr>
        <p:spPr/>
        <p:txBody>
          <a:bodyPr/>
          <a:lstStyle/>
          <a:p>
            <a:fld id="{B034953E-DFD8-497B-8EFC-B41CFC8218FD}"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2">
        <a:schemeClr val="bg1"/>
      </p:bgRef>
    </p:bg>
    <p:spTree>
      <p:nvGrpSpPr>
        <p:cNvPr id="1" name=""/>
        <p:cNvGrpSpPr/>
        <p:nvPr/>
      </p:nvGrpSpPr>
      <p:grpSpPr>
        <a:xfrm>
          <a:off x="0" y="0"/>
          <a:ext cx="0" cy="0"/>
          <a:chOff x="0" y="0"/>
          <a:chExt cx="0" cy="0"/>
        </a:xfrm>
      </p:grpSpPr>
      <p:sp>
        <p:nvSpPr>
          <p:cNvPr id="9" name="Rechtwinkliges Dreieck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Gleichschenkliges Dreieck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umsplatzhalter 3"/>
          <p:cNvSpPr>
            <a:spLocks noGrp="1"/>
          </p:cNvSpPr>
          <p:nvPr>
            <p:ph type="dt" sz="half" idx="10"/>
          </p:nvPr>
        </p:nvSpPr>
        <p:spPr>
          <a:xfrm>
            <a:off x="6955632" y="6477000"/>
            <a:ext cx="2133600" cy="304800"/>
          </a:xfrm>
        </p:spPr>
        <p:txBody>
          <a:bodyPr/>
          <a:lstStyle/>
          <a:p>
            <a:fld id="{4F0F2D60-10E6-4DC5-887A-1FF0533A4E45}" type="datetimeFigureOut">
              <a:rPr lang="de-DE" smtClean="0"/>
              <a:pPr/>
              <a:t>01.06.16</a:t>
            </a:fld>
            <a:endParaRPr lang="de-DE"/>
          </a:p>
        </p:txBody>
      </p:sp>
      <p:sp>
        <p:nvSpPr>
          <p:cNvPr id="5" name="Fußzeilenplatzhalter 4"/>
          <p:cNvSpPr>
            <a:spLocks noGrp="1"/>
          </p:cNvSpPr>
          <p:nvPr>
            <p:ph type="ftr" sz="quarter" idx="11"/>
          </p:nvPr>
        </p:nvSpPr>
        <p:spPr>
          <a:xfrm>
            <a:off x="2619376" y="6480969"/>
            <a:ext cx="4260056" cy="300831"/>
          </a:xfrm>
        </p:spPr>
        <p:txBody>
          <a:bodyPr/>
          <a:lstStyle/>
          <a:p>
            <a:endParaRPr lang="de-DE"/>
          </a:p>
        </p:txBody>
      </p:sp>
      <p:sp>
        <p:nvSpPr>
          <p:cNvPr id="6" name="Foliennummernplatzhalter 5"/>
          <p:cNvSpPr>
            <a:spLocks noGrp="1"/>
          </p:cNvSpPr>
          <p:nvPr>
            <p:ph type="sldNum" sz="quarter" idx="12"/>
          </p:nvPr>
        </p:nvSpPr>
        <p:spPr>
          <a:xfrm>
            <a:off x="8451056" y="809624"/>
            <a:ext cx="502920" cy="300831"/>
          </a:xfrm>
        </p:spPr>
        <p:txBody>
          <a:bodyPr/>
          <a:lstStyle/>
          <a:p>
            <a:fld id="{B034953E-DFD8-497B-8EFC-B41CFC8218FD}" type="slidenum">
              <a:rPr lang="de-DE" smtClean="0"/>
              <a:pPr/>
              <a:t>‹Nr.›</a:t>
            </a:fld>
            <a:endParaRPr lang="de-DE"/>
          </a:p>
        </p:txBody>
      </p:sp>
      <p:cxnSp>
        <p:nvCxnSpPr>
          <p:cNvPr id="11" name="Gerade Verbindung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marL="0" algn="l">
              <a:defRPr/>
            </a:lvl1p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a:xfrm>
            <a:off x="4791456" y="6480969"/>
            <a:ext cx="2133600" cy="301752"/>
          </a:xfrm>
        </p:spPr>
        <p:txBody>
          <a:bodyPr/>
          <a:lstStyle/>
          <a:p>
            <a:fld id="{4F0F2D60-10E6-4DC5-887A-1FF0533A4E45}" type="datetimeFigureOut">
              <a:rPr lang="de-DE" smtClean="0"/>
              <a:pPr/>
              <a:t>01.06.16</a:t>
            </a:fld>
            <a:endParaRPr lang="de-DE"/>
          </a:p>
        </p:txBody>
      </p:sp>
      <p:sp>
        <p:nvSpPr>
          <p:cNvPr id="6" name="Fußzeilenplatzhalter 5"/>
          <p:cNvSpPr>
            <a:spLocks noGrp="1"/>
          </p:cNvSpPr>
          <p:nvPr>
            <p:ph type="ftr" sz="quarter" idx="11"/>
          </p:nvPr>
        </p:nvSpPr>
        <p:spPr>
          <a:xfrm>
            <a:off x="457200" y="6480969"/>
            <a:ext cx="4260056" cy="301752"/>
          </a:xfrm>
        </p:spPr>
        <p:txBody>
          <a:bodyPr/>
          <a:lstStyle/>
          <a:p>
            <a:endParaRPr lang="de-DE"/>
          </a:p>
        </p:txBody>
      </p:sp>
      <p:sp>
        <p:nvSpPr>
          <p:cNvPr id="7" name="Foliennummernplatzhalter 6"/>
          <p:cNvSpPr>
            <a:spLocks noGrp="1"/>
          </p:cNvSpPr>
          <p:nvPr>
            <p:ph type="sldNum" sz="quarter" idx="12"/>
          </p:nvPr>
        </p:nvSpPr>
        <p:spPr>
          <a:xfrm>
            <a:off x="7589520" y="6480969"/>
            <a:ext cx="502920" cy="301752"/>
          </a:xfrm>
        </p:spPr>
        <p:txBody>
          <a:bodyPr/>
          <a:lstStyle/>
          <a:p>
            <a:fld id="{B034953E-DFD8-497B-8EFC-B41CFC8218FD}"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a:xfrm>
            <a:off x="4791456" y="6480969"/>
            <a:ext cx="2130552" cy="301752"/>
          </a:xfrm>
        </p:spPr>
        <p:txBody>
          <a:bodyPr/>
          <a:lstStyle/>
          <a:p>
            <a:fld id="{4F0F2D60-10E6-4DC5-887A-1FF0533A4E45}" type="datetimeFigureOut">
              <a:rPr lang="de-DE" smtClean="0"/>
              <a:pPr/>
              <a:t>01.06.16</a:t>
            </a:fld>
            <a:endParaRPr lang="de-DE"/>
          </a:p>
        </p:txBody>
      </p:sp>
      <p:sp>
        <p:nvSpPr>
          <p:cNvPr id="8" name="Fußzeilenplatzhalter 7"/>
          <p:cNvSpPr>
            <a:spLocks noGrp="1"/>
          </p:cNvSpPr>
          <p:nvPr>
            <p:ph type="ftr" sz="quarter" idx="11"/>
          </p:nvPr>
        </p:nvSpPr>
        <p:spPr>
          <a:xfrm>
            <a:off x="457200" y="6480969"/>
            <a:ext cx="4261104" cy="301752"/>
          </a:xfrm>
        </p:spPr>
        <p:txBody>
          <a:bodyPr/>
          <a:lstStyle/>
          <a:p>
            <a:endParaRPr lang="de-DE"/>
          </a:p>
        </p:txBody>
      </p:sp>
      <p:sp>
        <p:nvSpPr>
          <p:cNvPr id="9" name="Foliennummernplatzhalter 8"/>
          <p:cNvSpPr>
            <a:spLocks noGrp="1"/>
          </p:cNvSpPr>
          <p:nvPr>
            <p:ph type="sldNum" sz="quarter" idx="12"/>
          </p:nvPr>
        </p:nvSpPr>
        <p:spPr>
          <a:xfrm>
            <a:off x="7589520" y="6483096"/>
            <a:ext cx="502920" cy="301752"/>
          </a:xfrm>
        </p:spPr>
        <p:txBody>
          <a:bodyPr/>
          <a:lstStyle>
            <a:lvl1pPr algn="ctr">
              <a:defRPr/>
            </a:lvl1pPr>
          </a:lstStyle>
          <a:p>
            <a:fld id="{B034953E-DFD8-497B-8EFC-B41CFC8218FD}"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0"/>
            </a:lvl1p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4F0F2D60-10E6-4DC5-887A-1FF0533A4E45}" type="datetimeFigureOut">
              <a:rPr lang="de-DE" smtClean="0"/>
              <a:pPr/>
              <a:t>01.06.16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034953E-DFD8-497B-8EFC-B41CFC8218FD}"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791456" y="6480969"/>
            <a:ext cx="2133600" cy="301752"/>
          </a:xfrm>
        </p:spPr>
        <p:txBody>
          <a:bodyPr/>
          <a:lstStyle/>
          <a:p>
            <a:fld id="{4F0F2D60-10E6-4DC5-887A-1FF0533A4E45}" type="datetimeFigureOut">
              <a:rPr lang="de-DE" smtClean="0"/>
              <a:pPr/>
              <a:t>01.06.16</a:t>
            </a:fld>
            <a:endParaRPr lang="de-DE"/>
          </a:p>
        </p:txBody>
      </p:sp>
      <p:sp>
        <p:nvSpPr>
          <p:cNvPr id="3" name="Fußzeilenplatzhalter 2"/>
          <p:cNvSpPr>
            <a:spLocks noGrp="1"/>
          </p:cNvSpPr>
          <p:nvPr>
            <p:ph type="ftr" sz="quarter" idx="11"/>
          </p:nvPr>
        </p:nvSpPr>
        <p:spPr>
          <a:xfrm>
            <a:off x="457200" y="6481890"/>
            <a:ext cx="4260056" cy="300831"/>
          </a:xfrm>
        </p:spPr>
        <p:txBody>
          <a:bodyPr/>
          <a:lstStyle/>
          <a:p>
            <a:endParaRPr lang="de-DE"/>
          </a:p>
        </p:txBody>
      </p:sp>
      <p:sp>
        <p:nvSpPr>
          <p:cNvPr id="4" name="Foliennummernplatzhalter 3"/>
          <p:cNvSpPr>
            <a:spLocks noGrp="1"/>
          </p:cNvSpPr>
          <p:nvPr>
            <p:ph type="sldNum" sz="quarter" idx="12"/>
          </p:nvPr>
        </p:nvSpPr>
        <p:spPr>
          <a:xfrm>
            <a:off x="7589520" y="6480969"/>
            <a:ext cx="502920" cy="301752"/>
          </a:xfrm>
        </p:spPr>
        <p:txBody>
          <a:bodyPr/>
          <a:lstStyle/>
          <a:p>
            <a:fld id="{B034953E-DFD8-497B-8EFC-B41CFC8218FD}"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a:xfrm>
            <a:off x="6278976" y="6556248"/>
            <a:ext cx="2133600" cy="301752"/>
          </a:xfrm>
        </p:spPr>
        <p:txBody>
          <a:bodyPr/>
          <a:lstStyle>
            <a:lvl1pPr>
              <a:defRPr sz="900"/>
            </a:lvl1pPr>
          </a:lstStyle>
          <a:p>
            <a:fld id="{4F0F2D60-10E6-4DC5-887A-1FF0533A4E45}" type="datetimeFigureOut">
              <a:rPr lang="de-DE" smtClean="0"/>
              <a:pPr/>
              <a:t>01.06.16</a:t>
            </a:fld>
            <a:endParaRPr lang="de-DE"/>
          </a:p>
        </p:txBody>
      </p:sp>
      <p:sp>
        <p:nvSpPr>
          <p:cNvPr id="6" name="Fußzeilenplatzhalter 5"/>
          <p:cNvSpPr>
            <a:spLocks noGrp="1"/>
          </p:cNvSpPr>
          <p:nvPr>
            <p:ph type="ftr" sz="quarter" idx="11"/>
          </p:nvPr>
        </p:nvSpPr>
        <p:spPr>
          <a:xfrm>
            <a:off x="1135856" y="6556248"/>
            <a:ext cx="5143120" cy="301752"/>
          </a:xfrm>
        </p:spPr>
        <p:txBody>
          <a:bodyPr/>
          <a:lstStyle>
            <a:lvl1pPr>
              <a:defRPr sz="900"/>
            </a:lvl1pPr>
          </a:lstStyle>
          <a:p>
            <a:endParaRPr lang="de-DE"/>
          </a:p>
        </p:txBody>
      </p:sp>
      <p:sp>
        <p:nvSpPr>
          <p:cNvPr id="7" name="Foliennummernplatzhalter 6"/>
          <p:cNvSpPr>
            <a:spLocks noGrp="1"/>
          </p:cNvSpPr>
          <p:nvPr>
            <p:ph type="sldNum" sz="quarter" idx="12"/>
          </p:nvPr>
        </p:nvSpPr>
        <p:spPr>
          <a:xfrm>
            <a:off x="8410576" y="6556248"/>
            <a:ext cx="502920" cy="301752"/>
          </a:xfrm>
        </p:spPr>
        <p:txBody>
          <a:bodyPr/>
          <a:lstStyle>
            <a:lvl1pPr>
              <a:defRPr sz="900"/>
            </a:lvl1pPr>
          </a:lstStyle>
          <a:p>
            <a:fld id="{B034953E-DFD8-497B-8EFC-B41CFC8218FD}"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a:xfrm>
            <a:off x="6108192" y="6556248"/>
            <a:ext cx="2103120" cy="301752"/>
          </a:xfrm>
        </p:spPr>
        <p:txBody>
          <a:bodyPr/>
          <a:lstStyle>
            <a:lvl1pPr>
              <a:defRPr sz="900"/>
            </a:lvl1pPr>
          </a:lstStyle>
          <a:p>
            <a:fld id="{4F0F2D60-10E6-4DC5-887A-1FF0533A4E45}" type="datetimeFigureOut">
              <a:rPr lang="de-DE" smtClean="0"/>
              <a:pPr/>
              <a:t>01.06.16</a:t>
            </a:fld>
            <a:endParaRPr lang="de-DE"/>
          </a:p>
        </p:txBody>
      </p:sp>
      <p:sp>
        <p:nvSpPr>
          <p:cNvPr id="6" name="Fußzeilenplatzhalter 5"/>
          <p:cNvSpPr>
            <a:spLocks noGrp="1"/>
          </p:cNvSpPr>
          <p:nvPr>
            <p:ph type="ftr" sz="quarter" idx="11"/>
          </p:nvPr>
        </p:nvSpPr>
        <p:spPr>
          <a:xfrm>
            <a:off x="1170432" y="6557169"/>
            <a:ext cx="4948072" cy="301752"/>
          </a:xfrm>
        </p:spPr>
        <p:txBody>
          <a:bodyPr/>
          <a:lstStyle>
            <a:lvl1pPr>
              <a:defRPr sz="900"/>
            </a:lvl1pPr>
          </a:lstStyle>
          <a:p>
            <a:endParaRPr lang="de-DE"/>
          </a:p>
        </p:txBody>
      </p:sp>
      <p:sp>
        <p:nvSpPr>
          <p:cNvPr id="7" name="Foliennummernplatzhalter 6"/>
          <p:cNvSpPr>
            <a:spLocks noGrp="1"/>
          </p:cNvSpPr>
          <p:nvPr>
            <p:ph type="sldNum" sz="quarter" idx="12"/>
          </p:nvPr>
        </p:nvSpPr>
        <p:spPr>
          <a:xfrm>
            <a:off x="8217192" y="6556248"/>
            <a:ext cx="365760" cy="301752"/>
          </a:xfrm>
        </p:spPr>
        <p:txBody>
          <a:bodyPr/>
          <a:lstStyle>
            <a:lvl1pPr algn="ctr">
              <a:defRPr sz="900"/>
            </a:lvl1pPr>
          </a:lstStyle>
          <a:p>
            <a:fld id="{B034953E-DFD8-497B-8EFC-B41CFC8218FD}"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echtwinkliges Dreieck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Gerade Verbindung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Gerade Verbindung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elplatzhalter 21"/>
          <p:cNvSpPr>
            <a:spLocks noGrp="1"/>
          </p:cNvSpPr>
          <p:nvPr>
            <p:ph type="title"/>
          </p:nvPr>
        </p:nvSpPr>
        <p:spPr>
          <a:xfrm>
            <a:off x="457200" y="267494"/>
            <a:ext cx="8229600" cy="1399032"/>
          </a:xfrm>
          <a:prstGeom prst="rect">
            <a:avLst/>
          </a:prstGeom>
        </p:spPr>
        <p:txBody>
          <a:bodyPr vert="horz" anchor="ctr">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F0F2D60-10E6-4DC5-887A-1FF0533A4E45}" type="datetimeFigureOut">
              <a:rPr lang="de-DE" smtClean="0"/>
              <a:pPr/>
              <a:t>01.06.16</a:t>
            </a:fld>
            <a:endParaRPr lang="de-DE"/>
          </a:p>
        </p:txBody>
      </p:sp>
      <p:sp>
        <p:nvSpPr>
          <p:cNvPr id="3" name="Fußzeilenplatzhalt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de-DE"/>
          </a:p>
        </p:txBody>
      </p:sp>
      <p:sp>
        <p:nvSpPr>
          <p:cNvPr id="23" name="Foliennummernplatzhalt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034953E-DFD8-497B-8EFC-B41CFC8218FD}" type="slidenum">
              <a:rPr lang="de-DE" smtClean="0"/>
              <a:pPr/>
              <a:t>‹Nr.›</a:t>
            </a:fld>
            <a:endParaRPr lang="de-DE"/>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6600" b="1" u="sng" dirty="0" smtClean="0">
                <a:solidFill>
                  <a:srgbClr val="7030A0"/>
                </a:solidFill>
                <a:latin typeface="Arial Black" pitchFamily="34" charset="0"/>
                <a:cs typeface="Aharoni" pitchFamily="2" charset="-79"/>
              </a:rPr>
              <a:t>Erzieherin</a:t>
            </a:r>
            <a:endParaRPr lang="de-DE" sz="6600" b="1" u="sng" dirty="0">
              <a:solidFill>
                <a:srgbClr val="7030A0"/>
              </a:solidFill>
              <a:latin typeface="Arial Black" pitchFamily="34" charset="0"/>
              <a:cs typeface="Aharoni" pitchFamily="2" charset="-79"/>
            </a:endParaRPr>
          </a:p>
        </p:txBody>
      </p:sp>
      <p:pic>
        <p:nvPicPr>
          <p:cNvPr id="4" name="Grafik 3" descr="erzieherin-weiterbildung.jpg"/>
          <p:cNvPicPr>
            <a:picLocks noChangeAspect="1"/>
          </p:cNvPicPr>
          <p:nvPr/>
        </p:nvPicPr>
        <p:blipFill>
          <a:blip r:embed="rId2" cstate="print"/>
          <a:stretch>
            <a:fillRect/>
          </a:stretch>
        </p:blipFill>
        <p:spPr>
          <a:xfrm>
            <a:off x="928662" y="2500306"/>
            <a:ext cx="7143800" cy="4060828"/>
          </a:xfrm>
          <a:prstGeom prst="rect">
            <a:avLst/>
          </a:prstGeom>
        </p:spPr>
      </p:pic>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7030A0"/>
                </a:solidFill>
              </a:rPr>
              <a:t>Allgemein </a:t>
            </a:r>
            <a:endParaRPr lang="de-DE" b="1" dirty="0">
              <a:solidFill>
                <a:srgbClr val="7030A0"/>
              </a:solidFill>
            </a:endParaRPr>
          </a:p>
        </p:txBody>
      </p:sp>
      <p:sp>
        <p:nvSpPr>
          <p:cNvPr id="3" name="Inhaltsplatzhalter 2"/>
          <p:cNvSpPr>
            <a:spLocks noGrp="1"/>
          </p:cNvSpPr>
          <p:nvPr>
            <p:ph idx="1"/>
          </p:nvPr>
        </p:nvSpPr>
        <p:spPr/>
        <p:txBody>
          <a:bodyPr>
            <a:normAutofit lnSpcReduction="10000"/>
          </a:bodyPr>
          <a:lstStyle/>
          <a:p>
            <a:r>
              <a:rPr lang="de-DE" sz="2800" dirty="0" smtClean="0"/>
              <a:t>Sind pädagogische Fachkräfte</a:t>
            </a:r>
          </a:p>
          <a:p>
            <a:r>
              <a:rPr lang="de-DE" sz="2800" dirty="0" smtClean="0"/>
              <a:t>Durch, Rahmenvereinbarungen von 1967 wurden die Ausbildungen zusammengefasst</a:t>
            </a:r>
          </a:p>
          <a:p>
            <a:r>
              <a:rPr lang="de-DE" sz="2800" dirty="0" smtClean="0"/>
              <a:t>Damals getrennt Kindergärtner, </a:t>
            </a:r>
            <a:r>
              <a:rPr lang="de-DE" sz="2800" dirty="0" err="1" smtClean="0"/>
              <a:t>Hortner</a:t>
            </a:r>
            <a:r>
              <a:rPr lang="de-DE" sz="2800" dirty="0" smtClean="0"/>
              <a:t> und Jugend- u. Heimerzieher heute alles Erzieher</a:t>
            </a:r>
          </a:p>
          <a:p>
            <a:r>
              <a:rPr lang="de-DE" sz="2800" dirty="0" smtClean="0"/>
              <a:t>Erzieher werden nicht nur qualifiziert nur mit Kindern zu arbeiten, sondern mit Jugendlichen Erwachsenen oder Behinderten Menschen jeglichen Alters  </a:t>
            </a:r>
          </a:p>
          <a:p>
            <a:endParaRPr lang="de-DE" dirty="0"/>
          </a:p>
        </p:txBody>
      </p:sp>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7030A0"/>
                </a:solidFill>
              </a:rPr>
              <a:t>Ausbildung</a:t>
            </a:r>
            <a:endParaRPr lang="de-DE" b="1" dirty="0">
              <a:solidFill>
                <a:srgbClr val="7030A0"/>
              </a:solidFill>
            </a:endParaRPr>
          </a:p>
        </p:txBody>
      </p:sp>
      <p:sp>
        <p:nvSpPr>
          <p:cNvPr id="3" name="Inhaltsplatzhalter 2"/>
          <p:cNvSpPr>
            <a:spLocks noGrp="1"/>
          </p:cNvSpPr>
          <p:nvPr>
            <p:ph idx="1"/>
          </p:nvPr>
        </p:nvSpPr>
        <p:spPr/>
        <p:txBody>
          <a:bodyPr>
            <a:normAutofit fontScale="92500"/>
          </a:bodyPr>
          <a:lstStyle/>
          <a:p>
            <a:r>
              <a:rPr lang="de-DE" sz="2800" dirty="0"/>
              <a:t>m</a:t>
            </a:r>
            <a:r>
              <a:rPr lang="de-DE" sz="2800" dirty="0" smtClean="0"/>
              <a:t>an braucht einen Realschulabschluss oder ein dem gleichgestellten Abschluss</a:t>
            </a:r>
          </a:p>
          <a:p>
            <a:r>
              <a:rPr lang="de-DE" sz="2800" dirty="0"/>
              <a:t> </a:t>
            </a:r>
            <a:r>
              <a:rPr lang="de-DE" sz="2800" dirty="0" smtClean="0"/>
              <a:t>wird an verschiedene Fachschulen ausgebildet</a:t>
            </a:r>
          </a:p>
          <a:p>
            <a:r>
              <a:rPr lang="de-DE" sz="2800" dirty="0" smtClean="0"/>
              <a:t>Es ist eine schulische Ausbildung, kann durch BAföG gefördert werden</a:t>
            </a:r>
          </a:p>
          <a:p>
            <a:r>
              <a:rPr lang="de-DE" sz="2800" dirty="0" smtClean="0"/>
              <a:t>Die Dauer variiert, je nach Land, Vorbildung oder Praxiserfahrung zwischen 2 und 5 Jahren </a:t>
            </a:r>
          </a:p>
          <a:p>
            <a:r>
              <a:rPr lang="de-DE" sz="2800" dirty="0" smtClean="0"/>
              <a:t>Nach dieser Ausbildung ist man ,,staatlich Anerkannter Erzieher“ </a:t>
            </a:r>
          </a:p>
          <a:p>
            <a:endParaRPr lang="de-DE" dirty="0"/>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7030A0"/>
                </a:solidFill>
              </a:rPr>
              <a:t>Typische Tätigkeiten</a:t>
            </a:r>
            <a:endParaRPr lang="de-DE" b="1" dirty="0">
              <a:solidFill>
                <a:srgbClr val="7030A0"/>
              </a:solidFill>
            </a:endParaRPr>
          </a:p>
        </p:txBody>
      </p:sp>
      <p:sp>
        <p:nvSpPr>
          <p:cNvPr id="3" name="Inhaltsplatzhalter 2"/>
          <p:cNvSpPr>
            <a:spLocks noGrp="1"/>
          </p:cNvSpPr>
          <p:nvPr>
            <p:ph idx="1"/>
          </p:nvPr>
        </p:nvSpPr>
        <p:spPr/>
        <p:txBody>
          <a:bodyPr>
            <a:noAutofit/>
          </a:bodyPr>
          <a:lstStyle/>
          <a:p>
            <a:r>
              <a:rPr lang="de-DE" sz="2400" dirty="0" smtClean="0"/>
              <a:t>Beobachtung und Analyse</a:t>
            </a:r>
          </a:p>
          <a:p>
            <a:r>
              <a:rPr lang="de-DE" sz="2400" dirty="0" smtClean="0"/>
              <a:t>pädagogischen Beziehungsgestaltung</a:t>
            </a:r>
          </a:p>
          <a:p>
            <a:r>
              <a:rPr lang="de-DE" sz="2400" dirty="0" smtClean="0"/>
              <a:t>Kooperation in einem Team sowie mit Eltern und anderen an der Erziehung beteiligten Menschen</a:t>
            </a:r>
          </a:p>
          <a:p>
            <a:r>
              <a:rPr lang="de-DE" sz="2400" dirty="0" smtClean="0"/>
              <a:t>kritischen Reflexion der eigenen Person und der zu Grunde liegenden Wertehaltungen und Menschenbilder</a:t>
            </a:r>
          </a:p>
          <a:p>
            <a:r>
              <a:rPr lang="de-DE" sz="2400" dirty="0" smtClean="0"/>
              <a:t>Planung, Durchführung und Evaluation pädagogischer Prozesse</a:t>
            </a:r>
          </a:p>
          <a:p>
            <a:r>
              <a:rPr lang="de-DE" sz="2400" dirty="0" smtClean="0"/>
              <a:t>konzeptionellen Arbeit</a:t>
            </a:r>
          </a:p>
          <a:p>
            <a:r>
              <a:rPr lang="de-DE" sz="2400" dirty="0" smtClean="0"/>
              <a:t>Gestaltung betriebswirtschaftlicher Abläufe in sozialpädagogischen Einrichtungen</a:t>
            </a:r>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7030A0"/>
                </a:solidFill>
              </a:rPr>
              <a:t>Berufliche Weiterbildung </a:t>
            </a:r>
            <a:endParaRPr lang="de-DE" b="1" dirty="0">
              <a:solidFill>
                <a:srgbClr val="7030A0"/>
              </a:solidFill>
            </a:endParaRPr>
          </a:p>
        </p:txBody>
      </p:sp>
      <p:sp>
        <p:nvSpPr>
          <p:cNvPr id="3" name="Inhaltsplatzhalter 2"/>
          <p:cNvSpPr>
            <a:spLocks noGrp="1"/>
          </p:cNvSpPr>
          <p:nvPr>
            <p:ph idx="1"/>
          </p:nvPr>
        </p:nvSpPr>
        <p:spPr/>
        <p:txBody>
          <a:bodyPr>
            <a:normAutofit lnSpcReduction="10000"/>
          </a:bodyPr>
          <a:lstStyle/>
          <a:p>
            <a:r>
              <a:rPr lang="de-DE" sz="2800" dirty="0" smtClean="0"/>
              <a:t>Es gibt Spezialisierungsweiterbildung und Aufstiegsweiterbildung</a:t>
            </a:r>
          </a:p>
          <a:p>
            <a:r>
              <a:rPr lang="de-DE" sz="2800" dirty="0" smtClean="0"/>
              <a:t>Lehrgang zur Spezialisierung dienen der Anpassung der </a:t>
            </a:r>
            <a:r>
              <a:rPr lang="de-DE" sz="2800" dirty="0"/>
              <a:t>K</a:t>
            </a:r>
            <a:r>
              <a:rPr lang="de-DE" sz="2800" dirty="0" smtClean="0"/>
              <a:t>enntnisse z.B. Heimerziehung, Jugendarbeit und Jugendhilfe, </a:t>
            </a:r>
            <a:r>
              <a:rPr lang="de-DE" sz="2800" dirty="0" err="1" smtClean="0"/>
              <a:t>Musikpadagogik</a:t>
            </a:r>
            <a:r>
              <a:rPr lang="de-DE" sz="2800" dirty="0" smtClean="0"/>
              <a:t>, Sozialarbeit und so weiter</a:t>
            </a:r>
          </a:p>
          <a:p>
            <a:r>
              <a:rPr lang="de-DE" sz="2800" dirty="0" smtClean="0"/>
              <a:t>Aufstiegsweiterbildung dienen für die  Qualifikation der Tätigkeiten z.B. Sonderpädagoge, Heilpädagoge, Fachwirt für Erziehungswesen und vieles mehr…..</a:t>
            </a:r>
            <a:endParaRPr lang="de-DE" sz="2800" dirty="0"/>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7030A0"/>
                </a:solidFill>
              </a:rPr>
              <a:t>Begründung der Wahl</a:t>
            </a:r>
            <a:endParaRPr lang="de-DE" b="1" dirty="0">
              <a:solidFill>
                <a:srgbClr val="7030A0"/>
              </a:solidFill>
            </a:endParaRPr>
          </a:p>
        </p:txBody>
      </p:sp>
      <p:sp>
        <p:nvSpPr>
          <p:cNvPr id="3" name="Inhaltsplatzhalter 2"/>
          <p:cNvSpPr>
            <a:spLocks noGrp="1"/>
          </p:cNvSpPr>
          <p:nvPr>
            <p:ph idx="1"/>
          </p:nvPr>
        </p:nvSpPr>
        <p:spPr/>
        <p:txBody>
          <a:bodyPr/>
          <a:lstStyle/>
          <a:p>
            <a:pPr>
              <a:buNone/>
            </a:pPr>
            <a:r>
              <a:rPr lang="de-DE" dirty="0" smtClean="0"/>
              <a:t>    Nach Einblick in diesen Beruf durch das Praktikum habe ich gemerkt das mir dieser Beruf liegt. Ich mag es mit Kinder bzw. Jugendlichen zusammen zuarbeiten. Dieser Beruf ist interessant und Abwechslungsreich,  weil es da etliche Weiterbildungsmöglichkeiten gibt sie mich sehr interessieren. </a:t>
            </a:r>
          </a:p>
          <a:p>
            <a:endParaRPr lang="de-DE" dirty="0"/>
          </a:p>
        </p:txBody>
      </p:sp>
      <p:pic>
        <p:nvPicPr>
          <p:cNvPr id="2050" name="Picture 2" descr="G:\Logo\Erasmuslogo word.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228184" y="5805264"/>
            <a:ext cx="2590751" cy="739235"/>
          </a:xfrm>
          <a:prstGeom prst="rect">
            <a:avLst/>
          </a:prstGeom>
          <a:noFill/>
        </p:spPr>
      </p:pic>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lesto">
  <a:themeElements>
    <a:clrScheme name="Benutzerdefiniert 2">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elest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Telest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0</TotalTime>
  <Words>248</Words>
  <Application>Microsoft Macintosh PowerPoint</Application>
  <PresentationFormat>Bildschirmpräsentation (4:3)</PresentationFormat>
  <Paragraphs>26</Paragraphs>
  <Slides>6</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6</vt:i4>
      </vt:variant>
    </vt:vector>
  </HeadingPairs>
  <TitlesOfParts>
    <vt:vector size="12" baseType="lpstr">
      <vt:lpstr>Aharoni</vt:lpstr>
      <vt:lpstr>Arial Black</vt:lpstr>
      <vt:lpstr>Century Gothic</vt:lpstr>
      <vt:lpstr>Verdana</vt:lpstr>
      <vt:lpstr>Wingdings 2</vt:lpstr>
      <vt:lpstr>Telesto</vt:lpstr>
      <vt:lpstr>Erzieherin</vt:lpstr>
      <vt:lpstr>Allgemein </vt:lpstr>
      <vt:lpstr>Ausbildung</vt:lpstr>
      <vt:lpstr>Typische Tätigkeiten</vt:lpstr>
      <vt:lpstr>Berufliche Weiterbildung </vt:lpstr>
      <vt:lpstr>Begründung der Wahl</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Master</dc:creator>
  <cp:lastModifiedBy>Ein Microsoft Office-Anwender</cp:lastModifiedBy>
  <cp:revision>20</cp:revision>
  <dcterms:created xsi:type="dcterms:W3CDTF">2016-05-25T17:06:06Z</dcterms:created>
  <dcterms:modified xsi:type="dcterms:W3CDTF">2016-06-01T14:29:04Z</dcterms:modified>
</cp:coreProperties>
</file>